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media/image58.png" ContentType="image/png"/>
  <Override PartName="/ppt/media/image56.png" ContentType="image/png"/>
  <Override PartName="/ppt/media/image55.png" ContentType="image/png"/>
  <Override PartName="/ppt/media/image54.png" ContentType="image/png"/>
  <Override PartName="/ppt/media/image52.png" ContentType="image/png"/>
  <Override PartName="/ppt/media/image45.jpeg" ContentType="image/jpeg"/>
  <Override PartName="/ppt/media/image43.jpeg" ContentType="image/jpeg"/>
  <Override PartName="/ppt/media/image42.png" ContentType="image/png"/>
  <Override PartName="/ppt/media/image51.jpeg" ContentType="image/jpeg"/>
  <Override PartName="/ppt/media/image40.jpeg" ContentType="image/jpeg"/>
  <Override PartName="/ppt/media/image79.png" ContentType="image/png"/>
  <Override PartName="/ppt/media/image39.jpeg" ContentType="image/jpeg"/>
  <Override PartName="/ppt/media/image35.png" ContentType="image/png"/>
  <Override PartName="/ppt/media/image33.wmf" ContentType="image/x-wmf"/>
  <Override PartName="/ppt/media/image76.png" ContentType="image/png"/>
  <Override PartName="/ppt/media/image46.jpeg" ContentType="image/jpeg"/>
  <Override PartName="/ppt/media/image32.png" ContentType="image/png"/>
  <Override PartName="/ppt/media/image31.png" ContentType="image/png"/>
  <Override PartName="/ppt/media/image28.jpeg" ContentType="image/jpeg"/>
  <Override PartName="/ppt/media/image49.png" ContentType="image/png"/>
  <Override PartName="/ppt/media/image44.jpeg" ContentType="image/jpeg"/>
  <Override PartName="/ppt/media/image12.png" ContentType="image/png"/>
  <Override PartName="/ppt/media/image38.png" ContentType="image/png"/>
  <Override PartName="/ppt/media/image8.jpeg" ContentType="image/jpeg"/>
  <Override PartName="/ppt/media/image26.png" ContentType="image/png"/>
  <Override PartName="/ppt/media/image48.png" ContentType="image/png"/>
  <Override PartName="/ppt/media/image11.png" ContentType="image/png"/>
  <Override PartName="/ppt/media/image2.png" ContentType="image/png"/>
  <Override PartName="/ppt/media/image34.png" ContentType="image/png"/>
  <Override PartName="/ppt/media/image23.jpeg" ContentType="image/jpeg"/>
  <Override PartName="/ppt/media/image1.jpeg" ContentType="image/jpeg"/>
  <Override PartName="/ppt/media/image10.png" ContentType="image/png"/>
  <Override PartName="/ppt/media/image47.png" ContentType="image/png"/>
  <Override PartName="/ppt/media/image6.jpeg" ContentType="image/jpeg"/>
  <Override PartName="/ppt/media/image60.png" ContentType="image/png"/>
  <Override PartName="/ppt/media/image61.jpeg" ContentType="image/jpeg"/>
  <Override PartName="/ppt/media/image62.jpeg" ContentType="image/jpeg"/>
  <Override PartName="/ppt/media/image24.png" ContentType="image/png"/>
  <Override PartName="/ppt/media/image64.jpeg" ContentType="image/jpeg"/>
  <Override PartName="/ppt/media/image83.png" ContentType="image/png"/>
  <Override PartName="/ppt/media/image9.png" ContentType="image/png"/>
  <Override PartName="/ppt/media/image67.png" ContentType="image/png"/>
  <Override PartName="/ppt/media/image69.png" ContentType="image/png"/>
  <Override PartName="/ppt/media/image88.png" ContentType="image/png"/>
  <Override PartName="/ppt/media/image87.png" ContentType="image/png"/>
  <Override PartName="/ppt/media/image5.jpeg" ContentType="image/jpeg"/>
  <Override PartName="/ppt/media/image50.png" ContentType="image/png"/>
  <Override PartName="/ppt/media/image75.png" ContentType="image/png"/>
  <Override PartName="/ppt/media/image63.jpeg" ContentType="image/jpeg"/>
  <Override PartName="/ppt/media/image73.png" ContentType="image/png"/>
  <Override PartName="/ppt/media/image86.png" ContentType="image/png"/>
  <Override PartName="/ppt/media/image65.png" ContentType="image/png"/>
  <Override PartName="/ppt/media/image85.wmf" ContentType="image/x-wmf"/>
  <Override PartName="/ppt/media/image27.png" ContentType="image/png"/>
  <Override PartName="/ppt/media/image21.jpeg" ContentType="image/jpeg"/>
  <Override PartName="/ppt/media/image84.wmf" ContentType="image/x-wmf"/>
  <Override PartName="/ppt/media/image77.png" ContentType="image/png"/>
  <Override PartName="/ppt/media/image78.jpeg" ContentType="image/jpeg"/>
  <Override PartName="/ppt/media/image19.png" ContentType="image/png"/>
  <Override PartName="/ppt/media/image41.jpeg" ContentType="image/jpeg"/>
  <Override PartName="/ppt/media/image72.png" ContentType="image/png"/>
  <Override PartName="/ppt/media/image74.png" ContentType="image/png"/>
  <Override PartName="/ppt/media/image71.jpeg" ContentType="image/jpeg"/>
  <Override PartName="/ppt/media/image70.png" ContentType="image/png"/>
  <Override PartName="/ppt/media/image3.jpeg" ContentType="image/jpeg"/>
  <Override PartName="/ppt/media/image29.jpeg" ContentType="image/jpeg"/>
  <Override PartName="/ppt/media/image25.wmf" ContentType="image/x-wmf"/>
  <Override PartName="/ppt/media/image68.png" ContentType="image/png"/>
  <Override PartName="/ppt/media/media66.MOV" ContentType="video/quicktime"/>
  <Override PartName="/ppt/media/image18.jpeg" ContentType="image/jpeg"/>
  <Override PartName="/ppt/media/image82.png" ContentType="image/png"/>
  <Override PartName="/ppt/media/image17.png" ContentType="image/png"/>
  <Override PartName="/ppt/media/image7.jpeg" ContentType="image/jpeg"/>
  <Override PartName="/ppt/media/image81.png" ContentType="image/png"/>
  <Override PartName="/ppt/media/image16.png" ContentType="image/png"/>
  <Override PartName="/ppt/media/image14.png" ContentType="image/png"/>
  <Override PartName="/ppt/media/image36.png" ContentType="image/png"/>
  <Override PartName="/ppt/media/image4.png" ContentType="image/png"/>
  <Override PartName="/ppt/media/image13.png" ContentType="image/png"/>
  <Override PartName="/ppt/media/image53.wmf" ContentType="image/x-wmf"/>
  <Override PartName="/ppt/media/image20.png" ContentType="image/png"/>
  <Override PartName="/ppt/media/image22.jpeg" ContentType="image/jpeg"/>
  <Override PartName="/ppt/media/image37.png" ContentType="image/png"/>
  <Override PartName="/ppt/media/image57.png" ContentType="image/png"/>
  <Override PartName="/ppt/media/image59.jpeg" ContentType="image/jpeg"/>
  <Override PartName="/ppt/media/image30.jpeg" ContentType="image/jpeg"/>
  <Override PartName="/ppt/media/image80.png" ContentType="image/png"/>
  <Override PartName="/ppt/media/image15.png" ContentType="image/png"/>
  <Override PartName="/ppt/embeddings/oleObject1.xlsx" ContentType="application/vnd.openxmlformats-officedocument.spreadsheetml.sheet"/>
  <Override PartName="/ppt/slides/_rels/slide52.xml.rels" ContentType="application/vnd.openxmlformats-package.relationships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62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56.xml.rels" ContentType="application/vnd.openxmlformats-package.relationships+xml"/>
  <Override PartName="/ppt/slides/_rels/slide10.xml.rels" ContentType="application/vnd.openxmlformats-package.relationships+xml"/>
  <Override PartName="/ppt/slides/_rels/slide47.xml.rels" ContentType="application/vnd.openxmlformats-package.relationships+xml"/>
  <Override PartName="/ppt/slides/_rels/slide49.xml.rels" ContentType="application/vnd.openxmlformats-package.relationships+xml"/>
  <Override PartName="/ppt/slides/_rels/slide12.xml.rels" ContentType="application/vnd.openxmlformats-package.relationships+xml"/>
  <Override PartName="/ppt/slides/_rels/slide46.xml.rels" ContentType="application/vnd.openxmlformats-package.relationships+xml"/>
  <Override PartName="/ppt/slides/_rels/slide11.xml.rels" ContentType="application/vnd.openxmlformats-package.relationships+xml"/>
  <Override PartName="/ppt/slides/_rels/slide48.xml.rels" ContentType="application/vnd.openxmlformats-package.relationships+xml"/>
  <Override PartName="/ppt/slides/_rels/slide17.xml.rels" ContentType="application/vnd.openxmlformats-package.relationships+xml"/>
  <Override PartName="/ppt/slides/_rels/slide54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_rels/slide16.xml.rels" ContentType="application/vnd.openxmlformats-package.relationships+xml"/>
  <Override PartName="/ppt/slides/_rels/slide53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55.xml.rels" ContentType="application/vnd.openxmlformats-package.relationships+xml"/>
  <Override PartName="/ppt/slides/_rels/slide18.xml.rels" ContentType="application/vnd.openxmlformats-package.relationships+xml"/>
  <Override PartName="/ppt/slides/_rels/slide60.xml.rels" ContentType="application/vnd.openxmlformats-package.relationships+xml"/>
  <Override PartName="/ppt/slides/_rels/slide15.xml.rels" ContentType="application/vnd.openxmlformats-package.relationships+xml"/>
  <Override PartName="/ppt/slides/_rels/slide61.xml.rels" ContentType="application/vnd.openxmlformats-package.relationships+xml"/>
  <Override PartName="/ppt/slides/_rels/slide19.xml.rels" ContentType="application/vnd.openxmlformats-package.relationships+xml"/>
  <Override PartName="/ppt/slides/_rels/slide6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9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59.xml.rels" ContentType="application/vnd.openxmlformats-package.relationships+xml"/>
  <Override PartName="/ppt/slides/_rels/slide13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28.xml" ContentType="application/vnd.openxmlformats-officedocument.presentationml.slide+xml"/>
  <Override PartName="/ppt/slides/slide62.xml" ContentType="application/vnd.openxmlformats-officedocument.presentationml.slide+xml"/>
  <Override PartName="/ppt/slides/slide27.xml" ContentType="application/vnd.openxmlformats-officedocument.presentationml.slide+xml"/>
  <Override PartName="/ppt/slides/slide61.xml" ContentType="application/vnd.openxmlformats-officedocument.presentationml.slide+xml"/>
  <Override PartName="/ppt/slides/slide19.xml" ContentType="application/vnd.openxmlformats-officedocument.presentationml.slide+xml"/>
  <Override PartName="/ppt/slides/slide63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60" r:id="rId6"/>
    <p:sldMasterId id="2147483662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9.xml"/><Relationship Id="rId7" Type="http://schemas.openxmlformats.org/officeDocument/2006/relationships/slideMaster" Target="slideMasters/slideMaster10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foli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rafik 2" descr=""/>
          <p:cNvPicPr/>
          <p:nvPr/>
        </p:nvPicPr>
        <p:blipFill>
          <a:blip r:embed="rId2"/>
          <a:stretch/>
        </p:blipFill>
        <p:spPr>
          <a:xfrm>
            <a:off x="720" y="360"/>
            <a:ext cx="9141840" cy="514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" name="Grafik 10" descr=""/>
          <p:cNvPicPr/>
          <p:nvPr/>
        </p:nvPicPr>
        <p:blipFill>
          <a:blip r:embed="rId3"/>
          <a:stretch/>
        </p:blipFill>
        <p:spPr>
          <a:xfrm>
            <a:off x="3535200" y="3967920"/>
            <a:ext cx="2073240" cy="53640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_INHALTSSEITE_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" descr=""/>
          <p:cNvPicPr/>
          <p:nvPr/>
        </p:nvPicPr>
        <p:blipFill>
          <a:blip r:embed="rId2"/>
          <a:stretch/>
        </p:blipFill>
        <p:spPr>
          <a:xfrm>
            <a:off x="720" y="360"/>
            <a:ext cx="9141840" cy="514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rafik 10" descr=""/>
          <p:cNvPicPr/>
          <p:nvPr/>
        </p:nvPicPr>
        <p:blipFill>
          <a:blip r:embed="rId3"/>
          <a:stretch/>
        </p:blipFill>
        <p:spPr>
          <a:xfrm>
            <a:off x="3535200" y="3967920"/>
            <a:ext cx="2073240" cy="53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body"/>
          </p:nvPr>
        </p:nvSpPr>
        <p:spPr>
          <a:xfrm>
            <a:off x="628560" y="115632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68580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Aufzählung 1</a:t>
            </a:r>
            <a:endParaRPr b="1" i="1" lang="de-DE" sz="18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lvl="1" marL="399960" indent="-206280" defTabSz="68580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Aufzählung 2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lvl="2" marL="622440" indent="-236520" defTabSz="685800">
              <a:lnSpc>
                <a:spcPct val="90000"/>
              </a:lnSpc>
              <a:spcBef>
                <a:spcPts val="422"/>
              </a:spcBef>
              <a:buClr>
                <a:srgbClr val="000000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Aufzählung 3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25040" y="263520"/>
            <a:ext cx="334440" cy="21570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spAutoFit/>
          </a:bodyPr>
          <a:p>
            <a:pPr indent="0" defTabSz="68580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Tag</a:t>
            </a:r>
            <a:endParaRPr b="1" i="1" lang="de-DE" sz="8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1" i="1" lang="de-DE" sz="26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 defTabSz="685800">
              <a:lnSpc>
                <a:spcPct val="8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9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Beiratssitzung 08.03.2023</a:t>
            </a:r>
            <a:endParaRPr b="1" i="1" lang="de-DE" sz="9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PORTS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WOODTECH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INHALTSSEITE_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5" descr=""/>
          <p:cNvPicPr/>
          <p:nvPr/>
        </p:nvPicPr>
        <p:blipFill>
          <a:blip r:embed="rId2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PlaceHolder 1"/>
          <p:cNvSpPr>
            <a:spLocks noGrp="1"/>
          </p:cNvSpPr>
          <p:nvPr>
            <p:ph type="body"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fld id="{DD645A22-1C52-464B-80E3-69AEEDC120AE}" type="slidenum">
              <a:rPr b="0" lang="de-DE" sz="9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&lt;Foliennummer&gt;</a:t>
            </a:fld>
            <a:endParaRPr b="0" lang="de-DE" sz="9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28560" y="1156320"/>
            <a:ext cx="7886520" cy="3372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DE" sz="18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Text / Bild / Diagramm / Aufzählungen etc.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725040" y="263520"/>
            <a:ext cx="326520" cy="21570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sp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DE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Tag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DE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/>
          </p:nvPr>
        </p:nvSpPr>
        <p:spPr>
          <a:xfrm>
            <a:off x="628560" y="3189240"/>
            <a:ext cx="7886160" cy="158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Aufzählung 1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Aufzählung 2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2" marL="622440" indent="-23652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Aufzählung 3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rd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5" descr=""/>
          <p:cNvPicPr/>
          <p:nvPr/>
        </p:nvPicPr>
        <p:blipFill>
          <a:blip r:embed="rId2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body"/>
          </p:nvPr>
        </p:nvSpPr>
        <p:spPr>
          <a:xfrm>
            <a:off x="628560" y="115632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Aufzählung 1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Aufzählung 2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2" marL="622440" indent="-23652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Aufzählung 3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25040" y="263520"/>
            <a:ext cx="334440" cy="21570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sp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DE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Tag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DE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fld id="{7250C65B-50BD-45B8-B94F-55C79921D5C0}" type="slidenum">
              <a:rPr b="0" lang="de-DE" sz="9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&lt;Foliennummer&gt;</a:t>
            </a:fld>
            <a:endParaRPr b="0" lang="de-DE" sz="9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18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Format des Titeltextes durch Klicken bearbeiten</a:t>
            </a:r>
            <a:endParaRPr b="0" lang="de-DE" sz="18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SSEITE_2-spaltig V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5" descr=""/>
          <p:cNvPicPr/>
          <p:nvPr/>
        </p:nvPicPr>
        <p:blipFill>
          <a:blip r:embed="rId2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body"/>
          </p:nvPr>
        </p:nvSpPr>
        <p:spPr>
          <a:xfrm>
            <a:off x="628560" y="1156320"/>
            <a:ext cx="3885840" cy="3612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Aufzählung 1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Aufzählung 2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2" marL="622440" indent="-23652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Aufzählung 3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5040" y="263520"/>
            <a:ext cx="334440" cy="21570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sp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DE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Tag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DE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629240" y="1156320"/>
            <a:ext cx="3885840" cy="3612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Aufzählung 1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Aufzählung 2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2" marL="622440" indent="-23652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Aufzählung 3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fld id="{6031653D-473A-41E7-AFD8-85D7E85BC634}" type="slidenum">
              <a:rPr b="0" lang="de-DE" sz="9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&lt;Foliennummer&gt;</a:t>
            </a:fld>
            <a:endParaRPr b="0" lang="de-DE" sz="9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SSEITE_2-spaltig V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fik 5" descr=""/>
          <p:cNvPicPr/>
          <p:nvPr/>
        </p:nvPicPr>
        <p:blipFill>
          <a:blip r:embed="rId2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body"/>
          </p:nvPr>
        </p:nvSpPr>
        <p:spPr>
          <a:xfrm>
            <a:off x="4609800" y="1156320"/>
            <a:ext cx="3885840" cy="3606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DE" sz="18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Text / Bild / Diagramm / etc.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725040" y="263520"/>
            <a:ext cx="334440" cy="21570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sp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DE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Tag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DE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28560" y="1156320"/>
            <a:ext cx="3885840" cy="3606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Aufzählung 1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Aufzählung 2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2" marL="622440" indent="-23652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Aufzählung 3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fld id="{C68F5CE9-2F64-4692-8EFA-D56199F66AFB}" type="slidenum">
              <a:rPr b="0" lang="de-DE" sz="9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&lt;Foliennummer&gt;</a:t>
            </a:fld>
            <a:endParaRPr b="0" lang="de-DE" sz="9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RENNSEITE_GRAU_Headline_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28560" y="115632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de-D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6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7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2" descr=""/>
          <p:cNvPicPr/>
          <p:nvPr/>
        </p:nvPicPr>
        <p:blipFill>
          <a:blip r:embed="rId2"/>
          <a:stretch/>
        </p:blipFill>
        <p:spPr>
          <a:xfrm>
            <a:off x="720" y="1440"/>
            <a:ext cx="9141840" cy="514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Grafik 3" descr=""/>
          <p:cNvPicPr/>
          <p:nvPr/>
        </p:nvPicPr>
        <p:blipFill>
          <a:blip r:embed="rId3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Rechteck 3"/>
          <p:cNvSpPr/>
          <p:nvPr/>
        </p:nvSpPr>
        <p:spPr>
          <a:xfrm>
            <a:off x="569880" y="1935720"/>
            <a:ext cx="1264680" cy="62280"/>
          </a:xfrm>
          <a:prstGeom prst="rect">
            <a:avLst/>
          </a:prstGeom>
          <a:solidFill>
            <a:srgbClr val="99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640" bIns="17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trike="noStrike" u="none">
              <a:solidFill>
                <a:schemeClr val="lt1"/>
              </a:solidFill>
              <a:effectLst/>
              <a:uFillTx/>
              <a:latin typeface="Verdana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body"/>
          </p:nvPr>
        </p:nvSpPr>
        <p:spPr>
          <a:xfrm>
            <a:off x="807840" y="658080"/>
            <a:ext cx="8102880" cy="58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SUPERBIG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07840" y="1248120"/>
            <a:ext cx="8102880" cy="58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807840" y="2095920"/>
            <a:ext cx="3763800" cy="72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Subheadline</a:t>
            </a:r>
            <a:endParaRPr b="1" i="1" lang="de-DE" sz="2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2" descr=""/>
          <p:cNvPicPr/>
          <p:nvPr/>
        </p:nvPicPr>
        <p:blipFill>
          <a:blip r:embed="rId2"/>
          <a:stretch/>
        </p:blipFill>
        <p:spPr>
          <a:xfrm>
            <a:off x="720" y="1440"/>
            <a:ext cx="9141840" cy="514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" name="Grafik 3" descr=""/>
          <p:cNvPicPr/>
          <p:nvPr/>
        </p:nvPicPr>
        <p:blipFill>
          <a:blip r:embed="rId3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Rechteck 3"/>
          <p:cNvSpPr/>
          <p:nvPr/>
        </p:nvSpPr>
        <p:spPr>
          <a:xfrm>
            <a:off x="569880" y="1935720"/>
            <a:ext cx="1264680" cy="62280"/>
          </a:xfrm>
          <a:prstGeom prst="rect">
            <a:avLst/>
          </a:prstGeom>
          <a:solidFill>
            <a:srgbClr val="99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640" bIns="17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trike="noStrike" u="none">
              <a:solidFill>
                <a:schemeClr val="lt1"/>
              </a:solidFill>
              <a:effectLst/>
              <a:uFillTx/>
              <a:latin typeface="Verdana"/>
            </a:endParaRPr>
          </a:p>
        </p:txBody>
      </p:sp>
      <p:sp>
        <p:nvSpPr>
          <p:cNvPr id="17" name="PlaceHolder 1"/>
          <p:cNvSpPr>
            <a:spLocks noGrp="1"/>
          </p:cNvSpPr>
          <p:nvPr>
            <p:ph type="body"/>
          </p:nvPr>
        </p:nvSpPr>
        <p:spPr>
          <a:xfrm>
            <a:off x="807840" y="658080"/>
            <a:ext cx="8102880" cy="58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SUPERBIG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07840" y="1248120"/>
            <a:ext cx="8102880" cy="58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807840" y="2095920"/>
            <a:ext cx="3763800" cy="72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Subheadline</a:t>
            </a:r>
            <a:endParaRPr b="1" i="1" lang="de-DE" sz="2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1800" strike="noStrike" u="none">
                <a:solidFill>
                  <a:schemeClr val="dk1"/>
                </a:solidFill>
                <a:effectLst/>
                <a:uFillTx/>
                <a:latin typeface="Verdana"/>
              </a:rPr>
              <a:t>Format des Titeltextes durch Klicken bearbeiten</a:t>
            </a:r>
            <a:endParaRPr b="0" lang="de-DE" sz="18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  <p:sldLayoutId id="2147483657" r:id="rId3"/>
    <p:sldLayoutId id="2147483658" r:id="rId4"/>
    <p:sldLayoutId id="2147483659" r:id="rId5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fik 2" descr=""/>
          <p:cNvPicPr/>
          <p:nvPr/>
        </p:nvPicPr>
        <p:blipFill>
          <a:blip r:embed="rId2"/>
          <a:stretch/>
        </p:blipFill>
        <p:spPr>
          <a:xfrm>
            <a:off x="720" y="360"/>
            <a:ext cx="9141840" cy="514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Grafik 3" descr=""/>
          <p:cNvPicPr/>
          <p:nvPr/>
        </p:nvPicPr>
        <p:blipFill>
          <a:blip r:embed="rId3"/>
          <a:stretch/>
        </p:blipFill>
        <p:spPr>
          <a:xfrm>
            <a:off x="2696760" y="2086200"/>
            <a:ext cx="3749760" cy="97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body"/>
          </p:nvPr>
        </p:nvSpPr>
        <p:spPr>
          <a:xfrm>
            <a:off x="807840" y="1891440"/>
            <a:ext cx="7527960" cy="58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SUPERBIG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807840" y="2481480"/>
            <a:ext cx="7527960" cy="58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HEADLINE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49" name="Rechteck 1"/>
          <p:cNvSpPr/>
          <p:nvPr/>
        </p:nvSpPr>
        <p:spPr>
          <a:xfrm>
            <a:off x="569880" y="3169080"/>
            <a:ext cx="1264680" cy="62280"/>
          </a:xfrm>
          <a:prstGeom prst="rect">
            <a:avLst/>
          </a:prstGeom>
          <a:solidFill>
            <a:srgbClr val="99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640" bIns="17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trike="noStrike" u="none">
              <a:solidFill>
                <a:schemeClr val="lt1"/>
              </a:solidFill>
              <a:effectLst/>
              <a:uFillTx/>
              <a:latin typeface="Verdana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807840" y="3329280"/>
            <a:ext cx="3763800" cy="72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000" spc="-2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Subheadline</a:t>
            </a:r>
            <a:endParaRPr b="1" i="1" lang="de-DE" sz="2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fik 2" descr=""/>
          <p:cNvPicPr/>
          <p:nvPr/>
        </p:nvPicPr>
        <p:blipFill>
          <a:blip r:embed="rId2"/>
          <a:stretch/>
        </p:blipFill>
        <p:spPr>
          <a:xfrm>
            <a:off x="0" y="360"/>
            <a:ext cx="9143640" cy="514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" name="Grafik 3" descr=""/>
          <p:cNvPicPr/>
          <p:nvPr/>
        </p:nvPicPr>
        <p:blipFill>
          <a:blip r:embed="rId3"/>
          <a:stretch/>
        </p:blipFill>
        <p:spPr>
          <a:xfrm>
            <a:off x="7802280" y="0"/>
            <a:ext cx="663840" cy="6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143000" y="841320"/>
            <a:ext cx="6857640" cy="1790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 algn="ctr" defTabSz="6858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Click to edit Master title style</a:t>
            </a:r>
            <a:endParaRPr b="0" lang="de-DE" sz="6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package" Target="../embeddings/oleObject1.xlsx"/><Relationship Id="rId4" Type="http://schemas.openxmlformats.org/officeDocument/2006/relationships/image" Target="../media/image25.wmf"/><Relationship Id="rId5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slideLayout" Target="../slideLayouts/slideLayout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6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package" Target="../embeddings/oleObject1.xlsx"/><Relationship Id="rId2" Type="http://schemas.openxmlformats.org/officeDocument/2006/relationships/image" Target="../media/image33.wmf"/><Relationship Id="rId3" Type="http://schemas.openxmlformats.org/officeDocument/2006/relationships/slideLayout" Target="../slideLayouts/slideLayout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6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image" Target="../media/image42.png"/><Relationship Id="rId5" Type="http://schemas.openxmlformats.org/officeDocument/2006/relationships/slideLayout" Target="../slideLayouts/slideLayout6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slideLayout" Target="../slideLayouts/slideLayout6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6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6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6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6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package" Target="../embeddings/oleObject1.xlsx"/><Relationship Id="rId2" Type="http://schemas.openxmlformats.org/officeDocument/2006/relationships/image" Target="../media/image53.wmf"/><Relationship Id="rId3" Type="http://schemas.openxmlformats.org/officeDocument/2006/relationships/slideLayout" Target="../slideLayouts/slideLayout6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6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4.png"/><Relationship Id="rId3" Type="http://schemas.openxmlformats.org/officeDocument/2006/relationships/slideLayout" Target="../slideLayouts/slideLayout6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6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6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jpeg"/><Relationship Id="rId4" Type="http://schemas.openxmlformats.org/officeDocument/2006/relationships/image" Target="../media/image60.png"/><Relationship Id="rId5" Type="http://schemas.openxmlformats.org/officeDocument/2006/relationships/slideLayout" Target="../slideLayouts/slideLayout6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slideLayout" Target="../slideLayouts/slideLayout6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jpeg"/><Relationship Id="rId3" Type="http://schemas.openxmlformats.org/officeDocument/2006/relationships/image" Target="../media/image64.jpeg"/><Relationship Id="rId4" Type="http://schemas.openxmlformats.org/officeDocument/2006/relationships/image" Target="../media/image65.png"/><Relationship Id="rId5" Type="http://schemas.openxmlformats.org/officeDocument/2006/relationships/slideLayout" Target="../slideLayouts/slideLayout6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video" Target="../media/media66.MOV"/><Relationship Id="rId2" Type="http://schemas.microsoft.com/office/2007/relationships/media" Target="../media/media66.MOV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slideLayout" Target="../slideLayouts/slideLayout6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slideLayout" Target="../slideLayouts/slideLayout6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slideLayout" Target="../slideLayouts/slideLayout6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6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6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slideLayout" Target="../slideLayouts/slideLayout6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image" Target="../media/image78.jpeg"/><Relationship Id="rId3" Type="http://schemas.openxmlformats.org/officeDocument/2006/relationships/slideLayout" Target="../slideLayouts/slideLayout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image" Target="../media/image80.png"/><Relationship Id="rId3" Type="http://schemas.openxmlformats.org/officeDocument/2006/relationships/slideLayout" Target="../slideLayouts/slideLayout6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6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image" Target="../media/image83.png"/><Relationship Id="rId3" Type="http://schemas.openxmlformats.org/officeDocument/2006/relationships/slideLayout" Target="../slideLayouts/slideLayout6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package" Target="../embeddings/oleObject1.xlsx"/><Relationship Id="rId2" Type="http://schemas.openxmlformats.org/officeDocument/2006/relationships/image" Target="../media/image84.wmf"/><Relationship Id="rId3" Type="http://schemas.openxmlformats.org/officeDocument/2006/relationships/slideLayout" Target="../slideLayouts/slideLayout6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package" Target="../embeddings/oleObject1.xlsx"/><Relationship Id="rId2" Type="http://schemas.openxmlformats.org/officeDocument/2006/relationships/image" Target="../media/image85.wmf"/><Relationship Id="rId3" Type="http://schemas.openxmlformats.org/officeDocument/2006/relationships/slideLayout" Target="../slideLayouts/slideLayout6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86.png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slideLayout" Target="../slideLayouts/slideLayout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/>
          </p:nvPr>
        </p:nvSpPr>
        <p:spPr>
          <a:xfrm>
            <a:off x="807840" y="1248120"/>
            <a:ext cx="8102880" cy="58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4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WINTERSTEIGER</a:t>
            </a:r>
            <a:endParaRPr b="1" i="1" lang="de-DE" sz="4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807840" y="2095920"/>
            <a:ext cx="3966840" cy="72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BIKE SERVICE 2026</a:t>
            </a:r>
            <a:endParaRPr b="1" i="1" lang="de-DE" sz="2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	</a:t>
            </a: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Velobrush/ Velobrush Smart</a:t>
            </a:r>
            <a:endParaRPr b="1" i="1" lang="de-DE" sz="2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	</a:t>
            </a:r>
            <a:r>
              <a:rPr b="0" lang="de-DE" sz="2000" spc="-20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Pro/Core</a:t>
            </a:r>
            <a:endParaRPr b="1" i="1" lang="de-DE" sz="2000" strike="noStrike" u="non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58" name="Textfeld 1"/>
          <p:cNvSpPr/>
          <p:nvPr/>
        </p:nvSpPr>
        <p:spPr>
          <a:xfrm>
            <a:off x="5861520" y="4372560"/>
            <a:ext cx="305532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i="1" lang="en-US" sz="1800" strike="noStrike" u="none">
                <a:solidFill>
                  <a:srgbClr val="575656"/>
                </a:solidFill>
                <a:effectLst/>
                <a:uFillTx/>
                <a:latin typeface="Verdana"/>
                <a:ea typeface="Verdana"/>
              </a:rPr>
              <a:t>Produktpräsentation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i="1" lang="en-US" sz="1800" strike="noStrike" u="none">
                <a:solidFill>
                  <a:srgbClr val="575656"/>
                </a:solidFill>
                <a:effectLst/>
                <a:uFillTx/>
                <a:latin typeface="Verdana"/>
                <a:ea typeface="Verdana"/>
              </a:rPr>
              <a:t>12.01.2026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/>
          </p:nvPr>
        </p:nvSpPr>
        <p:spPr>
          <a:xfrm>
            <a:off x="560520" y="1104120"/>
            <a:ext cx="3835440" cy="2057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Ökologisch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Geringer Wasserverbrauch (2l/Bike) 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Öl- und schmutzabsorbierendes Filtersystem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Geschlossener Wasserkreislauf ermöglicht kontrollierte Abwasserentsorgung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Effizient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Bis 20 Fahrradwäschen / Stunde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Gleichbleibende Reinigungsqualität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Niedrige Betriebskosten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258840" indent="-28584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Selbstbedienungsmodus (optional)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479520" indent="-28584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Intuitive SB-Bedienung durch Endkonsument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479520" indent="-28584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Cashless payment terminal (Nayax)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Benefits - Kommunikation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62" name="Inhaltsplatzhalter 1"/>
          <p:cNvSpPr/>
          <p:nvPr/>
        </p:nvSpPr>
        <p:spPr>
          <a:xfrm>
            <a:off x="4346640" y="868320"/>
            <a:ext cx="4726440" cy="235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193680"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Schonend &amp; sicher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en-US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Niedrigdrucktechnologie </a:t>
            </a: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durch Beregnung (1bar) und sanfte mechanische Reinigung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Verwendung pH-neutrales Reinigungsmittel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E-Bike geeignet – keine Demontage von Akku und Display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Vielseitig verwendbar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E-Bikes aller Art, MTB, Rennrad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Geeignet für alle Materialien (Alu, Carbon,…) 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306360"/>
              </a:tabLst>
            </a:pP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3680"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Robust und hochwertig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Komplett in NIRO verarbeitet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Verwendung hochwertiger Industriekomponenten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Hohe Betriebssicherheit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rafik 7" descr="Ein Bild, das Rad, Reifen, Fahrradreifen, Fahrrad enthält."/>
          <p:cNvPicPr/>
          <p:nvPr/>
        </p:nvPicPr>
        <p:blipFill>
          <a:blip r:embed="rId1"/>
          <a:stretch/>
        </p:blipFill>
        <p:spPr>
          <a:xfrm>
            <a:off x="244440" y="1323720"/>
            <a:ext cx="5226840" cy="356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– lagerhaltige Maschine EU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66" name="Inhaltsplatzhalter 2"/>
          <p:cNvSpPr/>
          <p:nvPr/>
        </p:nvSpPr>
        <p:spPr>
          <a:xfrm>
            <a:off x="635760" y="1054800"/>
            <a:ext cx="444456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MATNr: 7090-404-01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feld 6"/>
          <p:cNvSpPr/>
          <p:nvPr/>
        </p:nvSpPr>
        <p:spPr>
          <a:xfrm>
            <a:off x="4887720" y="1490760"/>
            <a:ext cx="4787640" cy="22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HD Felgenreinigung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Filtersystem</a:t>
            </a: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– interner Beutelfilter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Trocknungseinheit (Gebläse)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Interner Druckluftkompressor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Autom. Wasserbefüllung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Ferndiagnose (Wlan, Lan)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prechblase: rechteckig 10"/>
          <p:cNvSpPr/>
          <p:nvPr/>
        </p:nvSpPr>
        <p:spPr>
          <a:xfrm>
            <a:off x="5705280" y="1089720"/>
            <a:ext cx="1465920" cy="34956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WMP 61.490€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Smart – lagerhaltige Maschine EU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1" name="Inhaltsplatzhalter 2"/>
          <p:cNvSpPr/>
          <p:nvPr/>
        </p:nvSpPr>
        <p:spPr>
          <a:xfrm>
            <a:off x="635760" y="1054800"/>
            <a:ext cx="444456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MATNr: 7090-404-02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feld 6"/>
          <p:cNvSpPr/>
          <p:nvPr/>
        </p:nvSpPr>
        <p:spPr>
          <a:xfrm>
            <a:off x="4887720" y="1490760"/>
            <a:ext cx="3966840" cy="299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Selbstbedienungsmodus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Nayax cashless Bezahlterminal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HD Felgenreinigung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Filtersystem - interner Beutelfilter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Trocknungseinheit (Gebläse)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Interner Druckluftkompressor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Autom. Wasserbefüllung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Ferndiagnose (Wlan, Lan)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prechblase: rechteckig 10"/>
          <p:cNvSpPr/>
          <p:nvPr/>
        </p:nvSpPr>
        <p:spPr>
          <a:xfrm>
            <a:off x="5705280" y="1089720"/>
            <a:ext cx="1465920" cy="34956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WMP 64.990€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Grafik 2" descr=""/>
          <p:cNvPicPr/>
          <p:nvPr/>
        </p:nvPicPr>
        <p:blipFill>
          <a:blip r:embed="rId1"/>
          <a:stretch/>
        </p:blipFill>
        <p:spPr>
          <a:xfrm>
            <a:off x="83880" y="1350000"/>
            <a:ext cx="5332320" cy="3636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Reinigungskonzept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78" name="Textfeld 8"/>
          <p:cNvSpPr/>
          <p:nvPr/>
        </p:nvSpPr>
        <p:spPr>
          <a:xfrm>
            <a:off x="1699200" y="4419000"/>
            <a:ext cx="15652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Horizontale Bürsten (vertikal verfahrbar)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feld 9"/>
          <p:cNvSpPr/>
          <p:nvPr/>
        </p:nvSpPr>
        <p:spPr>
          <a:xfrm>
            <a:off x="6134760" y="4414680"/>
            <a:ext cx="12236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Beregnung (Niedrigdruck)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feil: nach oben und unten 10"/>
          <p:cNvSpPr/>
          <p:nvPr/>
        </p:nvSpPr>
        <p:spPr>
          <a:xfrm>
            <a:off x="244800" y="2286000"/>
            <a:ext cx="188640" cy="129564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de-A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" name="Grafik 11" descr=""/>
          <p:cNvPicPr/>
          <p:nvPr/>
        </p:nvPicPr>
        <p:blipFill>
          <a:blip r:embed="rId1"/>
          <a:srcRect l="0" t="0" r="15769" b="0"/>
          <a:stretch/>
        </p:blipFill>
        <p:spPr>
          <a:xfrm>
            <a:off x="593280" y="1102680"/>
            <a:ext cx="3736440" cy="322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Grafik 13" descr=""/>
          <p:cNvPicPr/>
          <p:nvPr/>
        </p:nvPicPr>
        <p:blipFill>
          <a:blip r:embed="rId2"/>
          <a:stretch/>
        </p:blipFill>
        <p:spPr>
          <a:xfrm>
            <a:off x="4577400" y="1102680"/>
            <a:ext cx="3947760" cy="3211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rafik 5" descr=""/>
          <p:cNvPicPr/>
          <p:nvPr/>
        </p:nvPicPr>
        <p:blipFill>
          <a:blip r:embed="rId1"/>
          <a:stretch/>
        </p:blipFill>
        <p:spPr>
          <a:xfrm>
            <a:off x="1294920" y="4203000"/>
            <a:ext cx="6553800" cy="89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Grafik 7" descr=""/>
          <p:cNvPicPr/>
          <p:nvPr/>
        </p:nvPicPr>
        <p:blipFill>
          <a:blip r:embed="rId2"/>
          <a:stretch/>
        </p:blipFill>
        <p:spPr>
          <a:xfrm>
            <a:off x="1308240" y="734760"/>
            <a:ext cx="6694200" cy="346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Fahrradabmessungen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28560" y="49262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8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Arbeitsraum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91" name="Inhaltsplatzhalter 7" descr=""/>
          <p:cNvPicPr/>
          <p:nvPr/>
        </p:nvPicPr>
        <p:blipFill>
          <a:blip r:embed="rId1"/>
          <a:stretch/>
        </p:blipFill>
        <p:spPr>
          <a:xfrm>
            <a:off x="351000" y="1512720"/>
            <a:ext cx="4432320" cy="2662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Grafik 26" descr=""/>
          <p:cNvPicPr/>
          <p:nvPr/>
        </p:nvPicPr>
        <p:blipFill>
          <a:blip r:embed="rId2"/>
          <a:stretch/>
        </p:blipFill>
        <p:spPr>
          <a:xfrm>
            <a:off x="5067000" y="1471320"/>
            <a:ext cx="3015360" cy="2646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93" name="Gerade Verbindung mit Pfeil 27"/>
          <p:cNvCxnSpPr/>
          <p:nvPr/>
        </p:nvCxnSpPr>
        <p:spPr>
          <a:xfrm>
            <a:off x="638640" y="3240720"/>
            <a:ext cx="360" cy="129672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94" name="Gerade Verbindung mit Pfeil 28"/>
          <p:cNvCxnSpPr/>
          <p:nvPr/>
        </p:nvCxnSpPr>
        <p:spPr>
          <a:xfrm>
            <a:off x="3914640" y="3241080"/>
            <a:ext cx="360" cy="129672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95" name="Gerade Verbindung mit Pfeil 29"/>
          <p:cNvCxnSpPr/>
          <p:nvPr/>
        </p:nvCxnSpPr>
        <p:spPr>
          <a:xfrm>
            <a:off x="638640" y="4465080"/>
            <a:ext cx="3276360" cy="360"/>
          </a:xfrm>
          <a:prstGeom prst="straightConnector1">
            <a:avLst/>
          </a:prstGeom>
          <a:ln w="12700">
            <a:solidFill>
              <a:srgbClr val="94c11c"/>
            </a:solidFill>
            <a:miter/>
            <a:headEnd len="med" type="triangle" w="med"/>
            <a:tailEnd len="med" type="triangle" w="med"/>
          </a:ln>
        </p:spPr>
      </p:cxnSp>
      <p:sp>
        <p:nvSpPr>
          <p:cNvPr id="96" name="Textfeld 30"/>
          <p:cNvSpPr/>
          <p:nvPr/>
        </p:nvSpPr>
        <p:spPr>
          <a:xfrm>
            <a:off x="1664640" y="4141080"/>
            <a:ext cx="1223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rgbClr val="99cc00"/>
                </a:solidFill>
                <a:effectLst/>
                <a:uFillTx/>
                <a:latin typeface="Arial"/>
              </a:rPr>
              <a:t>2125cm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97" name="Gerade Verbindung mit Pfeil 31"/>
          <p:cNvCxnSpPr/>
          <p:nvPr/>
        </p:nvCxnSpPr>
        <p:spPr>
          <a:xfrm>
            <a:off x="5502600" y="1008720"/>
            <a:ext cx="360" cy="172836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98" name="Gerade Verbindung mit Pfeil 32"/>
          <p:cNvCxnSpPr/>
          <p:nvPr/>
        </p:nvCxnSpPr>
        <p:spPr>
          <a:xfrm>
            <a:off x="7227000" y="1008720"/>
            <a:ext cx="360" cy="172836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99" name="Gerade Verbindung mit Pfeil 33"/>
          <p:cNvCxnSpPr/>
          <p:nvPr/>
        </p:nvCxnSpPr>
        <p:spPr>
          <a:xfrm>
            <a:off x="5498640" y="1080720"/>
            <a:ext cx="1728720" cy="360"/>
          </a:xfrm>
          <a:prstGeom prst="straightConnector1">
            <a:avLst/>
          </a:prstGeom>
          <a:ln w="12700">
            <a:solidFill>
              <a:srgbClr val="94c11c"/>
            </a:solidFill>
            <a:miter/>
            <a:headEnd len="med" type="triangle" w="med"/>
            <a:tailEnd len="med" type="triangle" w="med"/>
          </a:ln>
        </p:spPr>
      </p:cxnSp>
      <p:cxnSp>
        <p:nvCxnSpPr>
          <p:cNvPr id="100" name="Gerade Verbindung mit Pfeil 34"/>
          <p:cNvCxnSpPr/>
          <p:nvPr/>
        </p:nvCxnSpPr>
        <p:spPr>
          <a:xfrm>
            <a:off x="5964840" y="3094200"/>
            <a:ext cx="360" cy="144360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101" name="Gerade Verbindung mit Pfeil 35"/>
          <p:cNvCxnSpPr/>
          <p:nvPr/>
        </p:nvCxnSpPr>
        <p:spPr>
          <a:xfrm>
            <a:off x="6768000" y="3096720"/>
            <a:ext cx="360" cy="144108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102" name="Gerade Verbindung mit Pfeil 36"/>
          <p:cNvCxnSpPr/>
          <p:nvPr/>
        </p:nvCxnSpPr>
        <p:spPr>
          <a:xfrm>
            <a:off x="5983200" y="4483080"/>
            <a:ext cx="776160" cy="360"/>
          </a:xfrm>
          <a:prstGeom prst="straightConnector1">
            <a:avLst/>
          </a:prstGeom>
          <a:ln w="12700">
            <a:solidFill>
              <a:srgbClr val="94c11c"/>
            </a:solidFill>
            <a:miter/>
            <a:headEnd len="med" type="triangle" w="med"/>
            <a:tailEnd len="med" type="triangle" w="med"/>
          </a:ln>
        </p:spPr>
      </p:cxnSp>
      <p:sp>
        <p:nvSpPr>
          <p:cNvPr id="103" name="Textfeld 37"/>
          <p:cNvSpPr/>
          <p:nvPr/>
        </p:nvSpPr>
        <p:spPr>
          <a:xfrm>
            <a:off x="5756040" y="4199040"/>
            <a:ext cx="1223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rgbClr val="99cc00"/>
                </a:solidFill>
                <a:effectLst/>
                <a:uFillTx/>
                <a:latin typeface="Arial"/>
              </a:rPr>
              <a:t>46cm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4" name="Gerade Verbindung mit Pfeil 38"/>
          <p:cNvCxnSpPr/>
          <p:nvPr/>
        </p:nvCxnSpPr>
        <p:spPr>
          <a:xfrm>
            <a:off x="7226280" y="2643120"/>
            <a:ext cx="1170360" cy="36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105" name="Gerade Verbindung mit Pfeil 39"/>
          <p:cNvCxnSpPr/>
          <p:nvPr/>
        </p:nvCxnSpPr>
        <p:spPr>
          <a:xfrm>
            <a:off x="6423840" y="3852000"/>
            <a:ext cx="2302200" cy="36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cxnSp>
        <p:nvCxnSpPr>
          <p:cNvPr id="106" name="Gerade Verbindung mit Pfeil 40"/>
          <p:cNvCxnSpPr/>
          <p:nvPr/>
        </p:nvCxnSpPr>
        <p:spPr>
          <a:xfrm flipV="1">
            <a:off x="8330760" y="2638440"/>
            <a:ext cx="360" cy="1212480"/>
          </a:xfrm>
          <a:prstGeom prst="straightConnector1">
            <a:avLst/>
          </a:prstGeom>
          <a:ln w="12700">
            <a:solidFill>
              <a:srgbClr val="94c11c"/>
            </a:solidFill>
            <a:miter/>
            <a:headEnd len="med" type="triangle" w="med"/>
            <a:tailEnd len="med" type="triangle" w="med"/>
          </a:ln>
        </p:spPr>
      </p:cxnSp>
      <p:sp>
        <p:nvSpPr>
          <p:cNvPr id="107" name="Textfeld 41"/>
          <p:cNvSpPr/>
          <p:nvPr/>
        </p:nvSpPr>
        <p:spPr>
          <a:xfrm rot="16200000">
            <a:off x="7585920" y="3069720"/>
            <a:ext cx="1223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rgbClr val="99cc00"/>
                </a:solidFill>
                <a:effectLst/>
                <a:uFillTx/>
                <a:latin typeface="Arial"/>
              </a:rPr>
              <a:t>70cm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8" name="Gerade Verbindung mit Pfeil 42"/>
          <p:cNvCxnSpPr/>
          <p:nvPr/>
        </p:nvCxnSpPr>
        <p:spPr>
          <a:xfrm>
            <a:off x="6927120" y="1824840"/>
            <a:ext cx="1767240" cy="360"/>
          </a:xfrm>
          <a:prstGeom prst="straightConnector1">
            <a:avLst/>
          </a:prstGeom>
          <a:ln w="12700">
            <a:solidFill>
              <a:srgbClr val="94c11c"/>
            </a:solidFill>
            <a:miter/>
          </a:ln>
        </p:spPr>
      </p:cxnSp>
      <p:sp>
        <p:nvSpPr>
          <p:cNvPr id="109" name="Textfeld 43"/>
          <p:cNvSpPr/>
          <p:nvPr/>
        </p:nvSpPr>
        <p:spPr>
          <a:xfrm rot="16200000">
            <a:off x="7913520" y="2701080"/>
            <a:ext cx="1223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rgbClr val="99cc00"/>
                </a:solidFill>
                <a:effectLst/>
                <a:uFillTx/>
                <a:latin typeface="Arial"/>
              </a:rPr>
              <a:t>118cm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0" name="Gerade Verbindung mit Pfeil 44"/>
          <p:cNvCxnSpPr/>
          <p:nvPr/>
        </p:nvCxnSpPr>
        <p:spPr>
          <a:xfrm flipV="1">
            <a:off x="8637480" y="1817640"/>
            <a:ext cx="360" cy="2038680"/>
          </a:xfrm>
          <a:prstGeom prst="straightConnector1">
            <a:avLst/>
          </a:prstGeom>
          <a:ln w="12700">
            <a:solidFill>
              <a:srgbClr val="94c11c"/>
            </a:solidFill>
            <a:miter/>
            <a:headEnd len="med" type="triangle" w="med"/>
            <a:tailEnd len="med" type="triangle" w="med"/>
          </a:ln>
        </p:spPr>
      </p:cxnSp>
      <p:sp>
        <p:nvSpPr>
          <p:cNvPr id="111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feld 5"/>
          <p:cNvSpPr/>
          <p:nvPr/>
        </p:nvSpPr>
        <p:spPr>
          <a:xfrm>
            <a:off x="4023360" y="741240"/>
            <a:ext cx="4571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800" strike="noStrike" u="none">
                <a:solidFill>
                  <a:srgbClr val="99cc00"/>
                </a:solidFill>
                <a:effectLst/>
                <a:uFillTx/>
                <a:latin typeface="Arial"/>
              </a:rPr>
              <a:t>max 100cm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Maschinenabmessungen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15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Grafik 9" descr=""/>
          <p:cNvPicPr/>
          <p:nvPr/>
        </p:nvPicPr>
        <p:blipFill>
          <a:blip r:embed="rId1"/>
          <a:stretch/>
        </p:blipFill>
        <p:spPr>
          <a:xfrm>
            <a:off x="725040" y="1090440"/>
            <a:ext cx="7561440" cy="343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Maschinenabmessungen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19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" name="Grafik 4" descr=""/>
          <p:cNvPicPr/>
          <p:nvPr/>
        </p:nvPicPr>
        <p:blipFill>
          <a:blip r:embed="rId1"/>
          <a:stretch/>
        </p:blipFill>
        <p:spPr>
          <a:xfrm>
            <a:off x="571680" y="1202400"/>
            <a:ext cx="7943400" cy="3325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nhaltsplatzhalter 9" descr="Ein Bild, das Rad, Reifen, Fahrradreifen, Fahrrad enthält."/>
          <p:cNvPicPr/>
          <p:nvPr/>
        </p:nvPicPr>
        <p:blipFill>
          <a:blip r:embed="rId1"/>
          <a:stretch/>
        </p:blipFill>
        <p:spPr>
          <a:xfrm>
            <a:off x="339480" y="773280"/>
            <a:ext cx="5697000" cy="388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Radauszug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123" name="Gerade Verbindung mit Pfeil 8"/>
          <p:cNvCxnSpPr/>
          <p:nvPr/>
        </p:nvCxnSpPr>
        <p:spPr>
          <a:xfrm flipH="1">
            <a:off x="5093280" y="2642040"/>
            <a:ext cx="877680" cy="147600"/>
          </a:xfrm>
          <a:prstGeom prst="straightConnector1">
            <a:avLst/>
          </a:prstGeom>
          <a:ln w="19050">
            <a:solidFill>
              <a:srgbClr val="ffffff"/>
            </a:solidFill>
            <a:tailEnd len="med" type="triangle" w="med"/>
          </a:ln>
        </p:spPr>
      </p:cxnSp>
      <p:sp>
        <p:nvSpPr>
          <p:cNvPr id="124" name="Textfeld 7"/>
          <p:cNvSpPr/>
          <p:nvPr/>
        </p:nvSpPr>
        <p:spPr>
          <a:xfrm>
            <a:off x="2286000" y="2387160"/>
            <a:ext cx="4571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 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feld 10"/>
          <p:cNvSpPr/>
          <p:nvPr/>
        </p:nvSpPr>
        <p:spPr>
          <a:xfrm>
            <a:off x="2286000" y="2452680"/>
            <a:ext cx="4571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 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6" name="Gerade Verbindung mit Pfeil 18"/>
          <p:cNvCxnSpPr/>
          <p:nvPr/>
        </p:nvCxnSpPr>
        <p:spPr>
          <a:xfrm flipH="1">
            <a:off x="3471840" y="1701720"/>
            <a:ext cx="1753560" cy="15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127" name="Textfeld 19"/>
          <p:cNvSpPr/>
          <p:nvPr/>
        </p:nvSpPr>
        <p:spPr>
          <a:xfrm>
            <a:off x="5443920" y="1472040"/>
            <a:ext cx="17640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Radfixierung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(Lenker Niederhalter)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8" name="Gerade Verbindung mit Pfeil 20"/>
          <p:cNvCxnSpPr>
            <a:stCxn id="129" idx="1"/>
          </p:cNvCxnSpPr>
          <p:nvPr/>
        </p:nvCxnSpPr>
        <p:spPr>
          <a:xfrm flipH="1">
            <a:off x="5532120" y="2694600"/>
            <a:ext cx="1095480" cy="2426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129" name="Textfeld 21"/>
          <p:cNvSpPr/>
          <p:nvPr/>
        </p:nvSpPr>
        <p:spPr>
          <a:xfrm>
            <a:off x="6627240" y="2571840"/>
            <a:ext cx="11156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0" name="Gerade Verbindung mit Pfeil 22"/>
          <p:cNvCxnSpPr/>
          <p:nvPr/>
        </p:nvCxnSpPr>
        <p:spPr>
          <a:xfrm flipV="1">
            <a:off x="2198880" y="3735360"/>
            <a:ext cx="2149920" cy="954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131" name="Textfeld 23"/>
          <p:cNvSpPr/>
          <p:nvPr/>
        </p:nvSpPr>
        <p:spPr>
          <a:xfrm>
            <a:off x="666720" y="4418280"/>
            <a:ext cx="15116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Förderband für rotierende Räder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rafik 10" descr=""/>
          <p:cNvPicPr/>
          <p:nvPr/>
        </p:nvPicPr>
        <p:blipFill>
          <a:blip r:embed="rId1"/>
          <a:stretch/>
        </p:blipFill>
        <p:spPr>
          <a:xfrm>
            <a:off x="330120" y="1277280"/>
            <a:ext cx="4457880" cy="324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HD Felgenreinigung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36" name="Textfeld 5"/>
          <p:cNvSpPr/>
          <p:nvPr/>
        </p:nvSpPr>
        <p:spPr>
          <a:xfrm>
            <a:off x="4823640" y="1793880"/>
            <a:ext cx="4320000" cy="135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Hochdruckreinigung (HD) für Reifen und Felgen (12 bar)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6 Tornadodüsen - 3 Positionen pro Seite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Ellipse 7"/>
          <p:cNvSpPr/>
          <p:nvPr/>
        </p:nvSpPr>
        <p:spPr>
          <a:xfrm>
            <a:off x="3503880" y="3336480"/>
            <a:ext cx="772560" cy="483480"/>
          </a:xfrm>
          <a:prstGeom prst="ellipse">
            <a:avLst/>
          </a:prstGeom>
          <a:noFill/>
          <a:ln w="38100">
            <a:solidFill>
              <a:srgbClr val="99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Ellipse 8"/>
          <p:cNvSpPr/>
          <p:nvPr/>
        </p:nvSpPr>
        <p:spPr>
          <a:xfrm>
            <a:off x="2875680" y="3148200"/>
            <a:ext cx="534600" cy="423360"/>
          </a:xfrm>
          <a:prstGeom prst="ellipse">
            <a:avLst/>
          </a:prstGeom>
          <a:noFill/>
          <a:ln w="38100">
            <a:solidFill>
              <a:srgbClr val="99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Ellipse 9"/>
          <p:cNvSpPr/>
          <p:nvPr/>
        </p:nvSpPr>
        <p:spPr>
          <a:xfrm>
            <a:off x="1947600" y="2863440"/>
            <a:ext cx="465480" cy="396000"/>
          </a:xfrm>
          <a:prstGeom prst="ellipse">
            <a:avLst/>
          </a:prstGeom>
          <a:noFill/>
          <a:ln w="38100">
            <a:solidFill>
              <a:srgbClr val="99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rafik 5" descr=""/>
          <p:cNvPicPr/>
          <p:nvPr/>
        </p:nvPicPr>
        <p:blipFill>
          <a:blip r:embed="rId1"/>
          <a:stretch/>
        </p:blipFill>
        <p:spPr>
          <a:xfrm>
            <a:off x="725040" y="849240"/>
            <a:ext cx="3846600" cy="419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Grafik 6" descr=""/>
          <p:cNvPicPr/>
          <p:nvPr/>
        </p:nvPicPr>
        <p:blipFill>
          <a:blip r:embed="rId2"/>
          <a:stretch/>
        </p:blipFill>
        <p:spPr>
          <a:xfrm>
            <a:off x="5759640" y="1134360"/>
            <a:ext cx="2356560" cy="319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Interner Filter- Beutelfilter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45" name="Textfeld 10"/>
          <p:cNvSpPr/>
          <p:nvPr/>
        </p:nvSpPr>
        <p:spPr>
          <a:xfrm>
            <a:off x="4668480" y="4426200"/>
            <a:ext cx="22075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8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Beutelfilter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46" name="Gerade Verbindung mit Pfeil 11"/>
          <p:cNvCxnSpPr/>
          <p:nvPr/>
        </p:nvCxnSpPr>
        <p:spPr>
          <a:xfrm flipV="1">
            <a:off x="6392160" y="3118320"/>
            <a:ext cx="968400" cy="1410480"/>
          </a:xfrm>
          <a:prstGeom prst="straightConnector1">
            <a:avLst/>
          </a:prstGeom>
          <a:ln w="19050">
            <a:solidFill>
              <a:srgbClr val="99c21d"/>
            </a:solidFill>
            <a:tailEnd len="med" type="triangle" w="med"/>
          </a:ln>
        </p:spPr>
      </p:cxnSp>
      <p:sp>
        <p:nvSpPr>
          <p:cNvPr id="147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/>
          </p:nvPr>
        </p:nvSpPr>
        <p:spPr>
          <a:xfrm>
            <a:off x="3694320" y="1348920"/>
            <a:ext cx="482076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defTabSz="385920">
              <a:lnSpc>
                <a:spcPct val="90000"/>
              </a:lnSpc>
              <a:spcBef>
                <a:spcPts val="422"/>
              </a:spcBef>
              <a:spcAft>
                <a:spcPts val="1199"/>
              </a:spcAft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Der Beutelfilter wird über das Ablassventil abgelassen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343080" indent="-343080" defTabSz="385920">
              <a:lnSpc>
                <a:spcPct val="90000"/>
              </a:lnSpc>
              <a:spcBef>
                <a:spcPts val="422"/>
              </a:spcBef>
              <a:spcAft>
                <a:spcPts val="1199"/>
              </a:spcAft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Zum Tauschen des Filtereinsatzes wird der Filter herausgeklappt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343080" indent="-343080" defTabSz="385920">
              <a:lnSpc>
                <a:spcPct val="90000"/>
              </a:lnSpc>
              <a:spcBef>
                <a:spcPts val="422"/>
              </a:spcBef>
              <a:spcAft>
                <a:spcPts val="1199"/>
              </a:spcAft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Durch das Lösen der 4 Ringschrauben lässt sich der Deckel öffnen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343080" indent="-343080" defTabSz="385920">
              <a:lnSpc>
                <a:spcPct val="90000"/>
              </a:lnSpc>
              <a:spcBef>
                <a:spcPts val="422"/>
              </a:spcBef>
              <a:spcAft>
                <a:spcPts val="1199"/>
              </a:spcAft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Herausnehmen des gebrauchten Filtereinsatzes einen neuen Filter einsetzen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343080" indent="-343080" defTabSz="385920">
              <a:lnSpc>
                <a:spcPct val="90000"/>
              </a:lnSpc>
              <a:spcBef>
                <a:spcPts val="422"/>
              </a:spcBef>
              <a:spcAft>
                <a:spcPts val="1199"/>
              </a:spcAft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Zusammenbau und Inbetriebnahme in umgekehrter Reihenfolge 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Interner Filter- Beutelfilter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151" name="Grafik 6" descr=""/>
          <p:cNvPicPr/>
          <p:nvPr/>
        </p:nvPicPr>
        <p:blipFill>
          <a:blip r:embed="rId1"/>
          <a:stretch/>
        </p:blipFill>
        <p:spPr>
          <a:xfrm>
            <a:off x="628560" y="1054800"/>
            <a:ext cx="2725920" cy="363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Pfeil: nach unten gekrümmt 8"/>
          <p:cNvSpPr/>
          <p:nvPr/>
        </p:nvSpPr>
        <p:spPr>
          <a:xfrm rot="1885200">
            <a:off x="2043000" y="3449520"/>
            <a:ext cx="716400" cy="31392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Filtersystem - Beutelfilter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55" name="Textfeld 5"/>
          <p:cNvSpPr/>
          <p:nvPr/>
        </p:nvSpPr>
        <p:spPr>
          <a:xfrm>
            <a:off x="4141080" y="826920"/>
            <a:ext cx="5338800" cy="39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Ersatz Filter Einsätze als Zubehör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Einfacher Zugang über Wartungstür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Erstausstattung: 2 Stk. 25µm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Grafik 8" descr=""/>
          <p:cNvPicPr/>
          <p:nvPr/>
        </p:nvPicPr>
        <p:blipFill>
          <a:blip r:embed="rId1"/>
          <a:stretch/>
        </p:blipFill>
        <p:spPr>
          <a:xfrm>
            <a:off x="285840" y="1054080"/>
            <a:ext cx="3773520" cy="383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Rechteck 7"/>
          <p:cNvSpPr/>
          <p:nvPr/>
        </p:nvSpPr>
        <p:spPr>
          <a:xfrm>
            <a:off x="1767600" y="1657800"/>
            <a:ext cx="806760" cy="2855160"/>
          </a:xfrm>
          <a:prstGeom prst="rect">
            <a:avLst/>
          </a:prstGeom>
          <a:noFill/>
          <a:ln w="19050">
            <a:solidFill>
              <a:srgbClr val="99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de-A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8" name="Grafik 1" descr=""/>
          <p:cNvPicPr/>
          <p:nvPr/>
        </p:nvPicPr>
        <p:blipFill>
          <a:blip r:embed="rId2"/>
          <a:stretch/>
        </p:blipFill>
        <p:spPr>
          <a:xfrm>
            <a:off x="4493880" y="2276640"/>
            <a:ext cx="3211200" cy="2146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graphicFrame>
        <p:nvGraphicFramePr>
          <p:cNvPr id="161" name="Objekt 12"/>
          <p:cNvGraphicFramePr/>
          <p:nvPr/>
        </p:nvGraphicFramePr>
        <p:xfrm>
          <a:off x="4227120" y="1512720"/>
          <a:ext cx="4822560" cy="1058400"/>
        </p:xfrm>
        <a:graphic>
          <a:graphicData uri="http://schemas.openxmlformats.org/presentationml/2006/ole">
            <p:oleObj progId="Excel.Sheet.12" r:id="rId3" spid="">
              <p:embed/>
              <p:pic>
                <p:nvPicPr>
                  <p:cNvPr id="162" name="Objekt 12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4227120" y="1512720"/>
                    <a:ext cx="4822560" cy="105840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rafik 9" descr=""/>
          <p:cNvPicPr/>
          <p:nvPr/>
        </p:nvPicPr>
        <p:blipFill>
          <a:blip r:embed="rId1"/>
          <a:stretch/>
        </p:blipFill>
        <p:spPr>
          <a:xfrm>
            <a:off x="6521040" y="1112760"/>
            <a:ext cx="2134080" cy="339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TROCKNUNGSEINHEIT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166" name="Grafik 5" descr=""/>
          <p:cNvPicPr/>
          <p:nvPr/>
        </p:nvPicPr>
        <p:blipFill>
          <a:blip r:embed="rId2"/>
          <a:stretch/>
        </p:blipFill>
        <p:spPr>
          <a:xfrm>
            <a:off x="2498040" y="1448280"/>
            <a:ext cx="3093840" cy="314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Textfeld 7"/>
          <p:cNvSpPr/>
          <p:nvPr/>
        </p:nvSpPr>
        <p:spPr>
          <a:xfrm>
            <a:off x="138960" y="2419920"/>
            <a:ext cx="2004120" cy="10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Luftdurchströmter Schlauch für manuelle Trocknung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(Teil des Gebläses)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68" name="Gerade Verbindung mit Pfeil 8"/>
          <p:cNvCxnSpPr/>
          <p:nvPr/>
        </p:nvCxnSpPr>
        <p:spPr>
          <a:xfrm flipV="1">
            <a:off x="1894320" y="2543760"/>
            <a:ext cx="702720" cy="331200"/>
          </a:xfrm>
          <a:prstGeom prst="straightConnector1">
            <a:avLst/>
          </a:prstGeom>
          <a:ln w="19050">
            <a:solidFill>
              <a:srgbClr val="99c21d"/>
            </a:solidFill>
            <a:tailEnd len="med" type="triangle" w="med"/>
          </a:ln>
        </p:spPr>
      </p:cxnSp>
      <p:sp>
        <p:nvSpPr>
          <p:cNvPr id="169" name="Textfeld 13"/>
          <p:cNvSpPr/>
          <p:nvPr/>
        </p:nvSpPr>
        <p:spPr>
          <a:xfrm>
            <a:off x="379080" y="1326960"/>
            <a:ext cx="200412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Intern verbautes Gebläse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(optional)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Ellipse 16"/>
          <p:cNvSpPr/>
          <p:nvPr/>
        </p:nvSpPr>
        <p:spPr>
          <a:xfrm>
            <a:off x="2984760" y="1987920"/>
            <a:ext cx="811800" cy="9597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cxnSp>
        <p:nvCxnSpPr>
          <p:cNvPr id="171" name="Gerade Verbindung mit Pfeil 14"/>
          <p:cNvCxnSpPr/>
          <p:nvPr/>
        </p:nvCxnSpPr>
        <p:spPr>
          <a:xfrm>
            <a:off x="2143080" y="1667520"/>
            <a:ext cx="1147680" cy="752760"/>
          </a:xfrm>
          <a:prstGeom prst="straightConnector1">
            <a:avLst/>
          </a:prstGeom>
          <a:ln w="19050">
            <a:solidFill>
              <a:srgbClr val="99c21d"/>
            </a:solidFill>
            <a:tailEnd len="med" type="triangle" w="med"/>
          </a:ln>
        </p:spPr>
      </p:cxnSp>
      <p:cxnSp>
        <p:nvCxnSpPr>
          <p:cNvPr id="172" name="Gerade Verbindung mit Pfeil 18"/>
          <p:cNvCxnSpPr>
            <a:endCxn id="173" idx="4"/>
          </p:cNvCxnSpPr>
          <p:nvPr/>
        </p:nvCxnSpPr>
        <p:spPr>
          <a:xfrm flipV="1">
            <a:off x="7174440" y="4199400"/>
            <a:ext cx="1035720" cy="567360"/>
          </a:xfrm>
          <a:prstGeom prst="straightConnector1">
            <a:avLst/>
          </a:prstGeom>
          <a:ln w="19050">
            <a:solidFill>
              <a:srgbClr val="99c21d"/>
            </a:solidFill>
            <a:tailEnd len="med" type="triangle" w="med"/>
          </a:ln>
        </p:spPr>
      </p:cxnSp>
      <p:sp>
        <p:nvSpPr>
          <p:cNvPr id="174" name="Textfeld 20"/>
          <p:cNvSpPr/>
          <p:nvPr/>
        </p:nvSpPr>
        <p:spPr>
          <a:xfrm>
            <a:off x="5334480" y="4458600"/>
            <a:ext cx="212904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Aktivierung am Screen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Ellipse 22"/>
          <p:cNvSpPr/>
          <p:nvPr/>
        </p:nvSpPr>
        <p:spPr>
          <a:xfrm>
            <a:off x="7803720" y="3797280"/>
            <a:ext cx="811800" cy="4021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175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rafik 5" descr=""/>
          <p:cNvPicPr/>
          <p:nvPr/>
        </p:nvPicPr>
        <p:blipFill>
          <a:blip r:embed="rId1"/>
          <a:stretch/>
        </p:blipFill>
        <p:spPr>
          <a:xfrm>
            <a:off x="679680" y="1090800"/>
            <a:ext cx="2532600" cy="220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Interner Druckluftkompressor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79" name="Rechteck 6"/>
          <p:cNvSpPr/>
          <p:nvPr/>
        </p:nvSpPr>
        <p:spPr>
          <a:xfrm>
            <a:off x="1382760" y="2612520"/>
            <a:ext cx="772920" cy="631080"/>
          </a:xfrm>
          <a:prstGeom prst="rect">
            <a:avLst/>
          </a:prstGeom>
          <a:noFill/>
          <a:ln w="19050">
            <a:solidFill>
              <a:srgbClr val="99c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de-A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0" name="Grafik 7" descr="Ein Bild, das grün, drinnen enthält.&#10;&#10;Automatisch generierte Beschreibung"/>
          <p:cNvPicPr/>
          <p:nvPr/>
        </p:nvPicPr>
        <p:blipFill>
          <a:blip r:embed="rId2"/>
          <a:stretch/>
        </p:blipFill>
        <p:spPr>
          <a:xfrm rot="5400000">
            <a:off x="3438000" y="2211480"/>
            <a:ext cx="2121120" cy="197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1" name="Pfeil: nach unten 8"/>
          <p:cNvSpPr/>
          <p:nvPr/>
        </p:nvSpPr>
        <p:spPr>
          <a:xfrm>
            <a:off x="4009680" y="2819880"/>
            <a:ext cx="198000" cy="309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Pfeil: nach unten 9"/>
          <p:cNvSpPr/>
          <p:nvPr/>
        </p:nvSpPr>
        <p:spPr>
          <a:xfrm>
            <a:off x="5183280" y="2819880"/>
            <a:ext cx="198000" cy="309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feld 10"/>
          <p:cNvSpPr/>
          <p:nvPr/>
        </p:nvSpPr>
        <p:spPr>
          <a:xfrm>
            <a:off x="4245480" y="1262160"/>
            <a:ext cx="426960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Druckluft wird für die Radfixierung benötigt (Lenker Niederhalter)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feld 11"/>
          <p:cNvSpPr/>
          <p:nvPr/>
        </p:nvSpPr>
        <p:spPr>
          <a:xfrm>
            <a:off x="5554080" y="2138760"/>
            <a:ext cx="3736800" cy="227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Ölfreier Flüsterkompressor 50dB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480W / 220-230V (50HZ) / 89L/min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Tank: 9l/ max. 8bar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 Hochwertige, ölfreie Einheit Automatische Abschaltung bei 8 bar, Neustart bei 6 bar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5" name="Grafik 12" descr=""/>
          <p:cNvPicPr/>
          <p:nvPr/>
        </p:nvPicPr>
        <p:blipFill>
          <a:blip r:embed="rId3"/>
          <a:stretch/>
        </p:blipFill>
        <p:spPr>
          <a:xfrm>
            <a:off x="987840" y="3515760"/>
            <a:ext cx="2022120" cy="1372320"/>
          </a:xfrm>
          <a:prstGeom prst="rect">
            <a:avLst/>
          </a:prstGeom>
          <a:noFill/>
          <a:ln w="12700">
            <a:solidFill>
              <a:srgbClr val="99c21d"/>
            </a:solidFill>
            <a:round/>
          </a:ln>
        </p:spPr>
      </p:pic>
      <p:cxnSp>
        <p:nvCxnSpPr>
          <p:cNvPr id="186" name="Gerader Verbinder 14"/>
          <p:cNvCxnSpPr/>
          <p:nvPr/>
        </p:nvCxnSpPr>
        <p:spPr>
          <a:xfrm flipH="1">
            <a:off x="987480" y="3243600"/>
            <a:ext cx="395280" cy="272160"/>
          </a:xfrm>
          <a:prstGeom prst="straightConnector1">
            <a:avLst/>
          </a:prstGeom>
          <a:ln w="12700">
            <a:solidFill>
              <a:srgbClr val="99c21d"/>
            </a:solidFill>
          </a:ln>
        </p:spPr>
      </p:cxnSp>
      <p:cxnSp>
        <p:nvCxnSpPr>
          <p:cNvPr id="187" name="Gerader Verbinder 15"/>
          <p:cNvCxnSpPr/>
          <p:nvPr/>
        </p:nvCxnSpPr>
        <p:spPr>
          <a:xfrm>
            <a:off x="2155680" y="3243600"/>
            <a:ext cx="854640" cy="272160"/>
          </a:xfrm>
          <a:prstGeom prst="straightConnector1">
            <a:avLst/>
          </a:prstGeom>
          <a:ln w="12700">
            <a:solidFill>
              <a:srgbClr val="99c21d"/>
            </a:solidFill>
          </a:ln>
        </p:spPr>
      </p:cxnSp>
      <p:sp>
        <p:nvSpPr>
          <p:cNvPr id="188" name="Rechteck 18"/>
          <p:cNvSpPr/>
          <p:nvPr/>
        </p:nvSpPr>
        <p:spPr>
          <a:xfrm>
            <a:off x="1059840" y="3577680"/>
            <a:ext cx="788400" cy="6843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189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/>
          </p:nvPr>
        </p:nvSpPr>
        <p:spPr>
          <a:xfrm>
            <a:off x="3796560" y="1409760"/>
            <a:ext cx="513504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 algn="just" defTabSz="385920">
              <a:lnSpc>
                <a:spcPct val="90000"/>
              </a:lnSpc>
              <a:spcBef>
                <a:spcPts val="422"/>
              </a:spcBef>
              <a:spcAft>
                <a:spcPts val="1800"/>
              </a:spcAft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Externer Wasserschlauch wird an der Konsole (1) angesteckt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343080" indent="-34308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Tahoma"/>
              <a:buAutoNum type="arabicParenR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Die Wanne wird nach betätigen des Füllschalters (2) automatisch bis zum Maximum gefüllt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Automatische Wasserbefüllung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194" name="Grafik 11" descr=""/>
          <p:cNvPicPr/>
          <p:nvPr/>
        </p:nvPicPr>
        <p:blipFill>
          <a:blip r:embed="rId1"/>
          <a:stretch/>
        </p:blipFill>
        <p:spPr>
          <a:xfrm>
            <a:off x="331560" y="1055160"/>
            <a:ext cx="3464640" cy="405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Textfeld 15"/>
          <p:cNvSpPr/>
          <p:nvPr/>
        </p:nvSpPr>
        <p:spPr>
          <a:xfrm>
            <a:off x="4493880" y="3210120"/>
            <a:ext cx="413640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Aft>
                <a:spcPts val="1800"/>
              </a:spcAft>
            </a:pPr>
            <a:r>
              <a:rPr b="1" lang="de-AT" sz="14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Tür muss geschlossen sein, da sonst kein Beginn der Befüllung möglich!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FERNDIAGNOSE MODUL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198" name="Textfeld 6"/>
          <p:cNvSpPr/>
          <p:nvPr/>
        </p:nvSpPr>
        <p:spPr>
          <a:xfrm>
            <a:off x="3880800" y="1368360"/>
            <a:ext cx="5099040" cy="15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W-LAN - Funktion ermöglicht Zugriff auf die Steuerung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94c11c"/>
              </a:buClr>
              <a:buFont typeface="Wingdings" charset="2"/>
              <a:buChar char=""/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Fernunterstützung durch Servicetechniker Wintersteiger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9" name="Picture 2" descr="WLAN-Symbol - Bundesverband IT-Mittelstand e.V."/>
          <p:cNvPicPr/>
          <p:nvPr/>
        </p:nvPicPr>
        <p:blipFill>
          <a:blip r:embed="rId1"/>
          <a:stretch/>
        </p:blipFill>
        <p:spPr>
          <a:xfrm>
            <a:off x="725040" y="1634040"/>
            <a:ext cx="3155400" cy="227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0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- Zubehör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203" name="Geschweifte Klammer rechts 11"/>
          <p:cNvSpPr/>
          <p:nvPr/>
        </p:nvSpPr>
        <p:spPr>
          <a:xfrm>
            <a:off x="6179760" y="4556520"/>
            <a:ext cx="165960" cy="440280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204" name="Textfeld 15"/>
          <p:cNvSpPr/>
          <p:nvPr/>
        </p:nvSpPr>
        <p:spPr>
          <a:xfrm>
            <a:off x="6402960" y="4642200"/>
            <a:ext cx="3315240" cy="2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Für Maschinen mit "alter" interner Filterlösung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Inhaltsplatzhalter 2"/>
          <p:cNvSpPr/>
          <p:nvPr/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06" name="Objekt 2"/>
          <p:cNvGraphicFramePr/>
          <p:nvPr/>
        </p:nvGraphicFramePr>
        <p:xfrm>
          <a:off x="725040" y="1018800"/>
          <a:ext cx="5456520" cy="3978000"/>
        </p:xfrm>
        <a:graphic>
          <a:graphicData uri="http://schemas.openxmlformats.org/presentationml/2006/ole">
            <p:oleObj progId="Excel.Sheet.12" r:id="rId1" spid="">
              <p:embed/>
              <p:pic>
                <p:nvPicPr>
                  <p:cNvPr id="207" name="Objekt 2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725040" y="1018800"/>
                    <a:ext cx="5456520" cy="397800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/>
          </p:nvPr>
        </p:nvSpPr>
        <p:spPr>
          <a:xfrm>
            <a:off x="628560" y="1092600"/>
            <a:ext cx="7817040" cy="120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55-645-351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Gegen Bakterienbefall (Geruchsbildung etc) des Wasserkreislaufs in der Fahrradwaschmaschine Modell VELOBRUSH!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Empfohlene Konzentration: ca 0,1% ( entspricht 0,4 lt. für vollständig befüllten 400 lt Wassertank)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ZUBEHÖR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212" name="Grafik 6" descr=""/>
          <p:cNvPicPr/>
          <p:nvPr/>
        </p:nvPicPr>
        <p:blipFill>
          <a:blip r:embed="rId1"/>
          <a:stretch/>
        </p:blipFill>
        <p:spPr>
          <a:xfrm>
            <a:off x="3569760" y="2313720"/>
            <a:ext cx="1463400" cy="2638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/>
          </p:nvPr>
        </p:nvSpPr>
        <p:spPr>
          <a:xfrm>
            <a:off x="628560" y="1116360"/>
            <a:ext cx="7817040" cy="120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7090-0802-M05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Velobrush Ablassschlauchset 2" 5m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ZUBEHÖR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217" name="Grafik 12" descr=""/>
          <p:cNvPicPr/>
          <p:nvPr/>
        </p:nvPicPr>
        <p:blipFill>
          <a:blip r:embed="rId1"/>
          <a:stretch/>
        </p:blipFill>
        <p:spPr>
          <a:xfrm>
            <a:off x="2183040" y="1881360"/>
            <a:ext cx="4777920" cy="3006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rafik 12" descr=""/>
          <p:cNvPicPr/>
          <p:nvPr/>
        </p:nvPicPr>
        <p:blipFill>
          <a:blip r:embed="rId1"/>
          <a:stretch/>
        </p:blipFill>
        <p:spPr>
          <a:xfrm>
            <a:off x="3854160" y="1967400"/>
            <a:ext cx="4757760" cy="3029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9" name="PlaceHolder 1"/>
          <p:cNvSpPr>
            <a:spLocks noGrp="1"/>
          </p:cNvSpPr>
          <p:nvPr>
            <p:ph/>
          </p:nvPr>
        </p:nvSpPr>
        <p:spPr>
          <a:xfrm>
            <a:off x="628560" y="1378800"/>
            <a:ext cx="7817040" cy="120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Set bestehend aus PU-Spiralschlauch 8x1,5 (3m), Reifenfüller 12bar mit SKS Multi Valve und Magnethalter zur einfachen Befestigung an der Maschine 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 </a:t>
            </a:r>
            <a:r>
              <a:rPr b="0" lang="de-AT" sz="1800" strike="noStrike" u="sng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Achtung: </a:t>
            </a: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externe Druckluftversorgung notwendig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ZUBEHÖR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223" name="Inhaltsplatzhalter 2"/>
          <p:cNvSpPr/>
          <p:nvPr/>
        </p:nvSpPr>
        <p:spPr>
          <a:xfrm>
            <a:off x="635760" y="1054800"/>
            <a:ext cx="724968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MATNr: 7090-1104-M01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/>
          </p:nvPr>
        </p:nvSpPr>
        <p:spPr>
          <a:xfrm>
            <a:off x="605160" y="1406880"/>
            <a:ext cx="7817040" cy="120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Hochwertige, leistungsfähige Reinigungspistole (30bar)</a:t>
            </a:r>
            <a:br>
              <a:rPr sz="1600"/>
            </a:b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mit GK-Kupplung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Hochwertiger Wasserschlauch (30 bar), 5m</a:t>
            </a:r>
            <a:br>
              <a:rPr sz="1600"/>
            </a:b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mit GK-Kupplung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ZUBEHÖR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228" name="Inhaltsplatzhalter 2"/>
          <p:cNvSpPr/>
          <p:nvPr/>
        </p:nvSpPr>
        <p:spPr>
          <a:xfrm>
            <a:off x="635760" y="1054800"/>
            <a:ext cx="4444560" cy="35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MATNr: 7090-1104-M02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9" name="Grafik 12" descr=""/>
          <p:cNvPicPr/>
          <p:nvPr/>
        </p:nvPicPr>
        <p:blipFill>
          <a:blip r:embed="rId1"/>
          <a:stretch/>
        </p:blipFill>
        <p:spPr>
          <a:xfrm>
            <a:off x="6105600" y="489240"/>
            <a:ext cx="1733400" cy="2563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Grafik 13" descr=""/>
          <p:cNvPicPr/>
          <p:nvPr/>
        </p:nvPicPr>
        <p:blipFill>
          <a:blip r:embed="rId2"/>
          <a:stretch/>
        </p:blipFill>
        <p:spPr>
          <a:xfrm>
            <a:off x="4797720" y="2872440"/>
            <a:ext cx="3149640" cy="217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1" name="Inhaltsplatzhalter 2"/>
          <p:cNvSpPr/>
          <p:nvPr/>
        </p:nvSpPr>
        <p:spPr>
          <a:xfrm>
            <a:off x="725040" y="2872440"/>
            <a:ext cx="4444560" cy="35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MATNr: 7090-1104-M03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/>
          </p:nvPr>
        </p:nvSpPr>
        <p:spPr>
          <a:xfrm>
            <a:off x="605160" y="1406880"/>
            <a:ext cx="7817040" cy="120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Die Wetterschutzplane kann im Betrieb oben gelassen werden. Alle ist zugänglich und durch Zips bzw. Riemenhalter in Position gehalten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Mit custom Aufdruck WMP 1 490€ (54-300-220-….)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6973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Velobrush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VELOBRUSH ZUBEHÖR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236" name="Grafik 5" descr=""/>
          <p:cNvPicPr/>
          <p:nvPr/>
        </p:nvPicPr>
        <p:blipFill>
          <a:blip r:embed="rId1"/>
          <a:stretch/>
        </p:blipFill>
        <p:spPr>
          <a:xfrm>
            <a:off x="5705280" y="2563920"/>
            <a:ext cx="2740320" cy="2063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7" name="Grafik 6" descr=""/>
          <p:cNvPicPr/>
          <p:nvPr/>
        </p:nvPicPr>
        <p:blipFill>
          <a:blip r:embed="rId2"/>
          <a:stretch/>
        </p:blipFill>
        <p:spPr>
          <a:xfrm>
            <a:off x="3160080" y="2767320"/>
            <a:ext cx="2221560" cy="1784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8" name="Grafik 7" descr=""/>
          <p:cNvPicPr/>
          <p:nvPr/>
        </p:nvPicPr>
        <p:blipFill>
          <a:blip r:embed="rId3"/>
          <a:stretch/>
        </p:blipFill>
        <p:spPr>
          <a:xfrm>
            <a:off x="1044720" y="2647800"/>
            <a:ext cx="1870560" cy="201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Sprechblase: rechteckig 8"/>
          <p:cNvSpPr/>
          <p:nvPr/>
        </p:nvSpPr>
        <p:spPr>
          <a:xfrm>
            <a:off x="6682320" y="2205000"/>
            <a:ext cx="1465920" cy="34956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WMP 1 190€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0" name="Picture 7" descr="WISTlogo_Claim_RGB"/>
          <p:cNvPicPr/>
          <p:nvPr/>
        </p:nvPicPr>
        <p:blipFill>
          <a:blip r:embed="rId4"/>
          <a:stretch/>
        </p:blipFill>
        <p:spPr>
          <a:xfrm rot="21414600">
            <a:off x="6022800" y="2831040"/>
            <a:ext cx="2248920" cy="65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Inhaltsplatzhalter 2"/>
          <p:cNvSpPr/>
          <p:nvPr/>
        </p:nvSpPr>
        <p:spPr>
          <a:xfrm>
            <a:off x="635760" y="1054800"/>
            <a:ext cx="444456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de-AT" sz="16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MATNr: 54-300-220 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Rechteck: abgerundete Ecken 11"/>
          <p:cNvSpPr/>
          <p:nvPr/>
        </p:nvSpPr>
        <p:spPr>
          <a:xfrm rot="1178400">
            <a:off x="6031440" y="525960"/>
            <a:ext cx="2975400" cy="66060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bis Baujahr 2024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(Modell “Druckkopf “ - Panel)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40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4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244" name="Grafik 6" descr=""/>
          <p:cNvPicPr/>
          <p:nvPr/>
        </p:nvPicPr>
        <p:blipFill>
          <a:blip r:embed="rId1"/>
          <a:stretch/>
        </p:blipFill>
        <p:spPr>
          <a:xfrm>
            <a:off x="363240" y="988200"/>
            <a:ext cx="4732920" cy="41569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5" name="Gruppieren 15"/>
          <p:cNvGrpSpPr/>
          <p:nvPr/>
        </p:nvGrpSpPr>
        <p:grpSpPr>
          <a:xfrm>
            <a:off x="5184000" y="2048400"/>
            <a:ext cx="3657600" cy="1439640"/>
            <a:chOff x="5184000" y="2048400"/>
            <a:chExt cx="3657600" cy="1439640"/>
          </a:xfrm>
        </p:grpSpPr>
        <p:sp>
          <p:nvSpPr>
            <p:cNvPr id="246" name="Rechteck 16"/>
            <p:cNvSpPr/>
            <p:nvPr/>
          </p:nvSpPr>
          <p:spPr>
            <a:xfrm>
              <a:off x="5241960" y="2048400"/>
              <a:ext cx="3599640" cy="143964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endParaRPr>
            </a:p>
          </p:txBody>
        </p:sp>
        <p:sp>
          <p:nvSpPr>
            <p:cNvPr id="247" name="Textfeld 17"/>
            <p:cNvSpPr/>
            <p:nvPr/>
          </p:nvSpPr>
          <p:spPr>
            <a:xfrm>
              <a:off x="5184000" y="2209320"/>
              <a:ext cx="1616400" cy="107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r" defTabSz="914400">
                <a:lnSpc>
                  <a:spcPct val="100000"/>
                </a:lnSpc>
              </a:pPr>
              <a:r>
                <a:rPr b="0" lang="de-AT" sz="1600" strike="noStrike" u="none">
                  <a:solidFill>
                    <a:schemeClr val="dk1"/>
                  </a:solidFill>
                  <a:effectLst/>
                  <a:uFillTx/>
                  <a:latin typeface="Tahoma"/>
                </a:rPr>
                <a:t>Effiziente Wäsche mit Warmwasser (60°C)</a:t>
              </a:r>
              <a:endParaRPr b="0" lang="de-DE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48" name="Grafik 18" descr=""/>
            <p:cNvPicPr/>
            <p:nvPr/>
          </p:nvPicPr>
          <p:blipFill>
            <a:blip r:embed="rId2"/>
            <a:stretch/>
          </p:blipFill>
          <p:spPr>
            <a:xfrm>
              <a:off x="6903000" y="2111040"/>
              <a:ext cx="1870920" cy="1322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249" name="Gruppieren 19"/>
          <p:cNvGrpSpPr/>
          <p:nvPr/>
        </p:nvGrpSpPr>
        <p:grpSpPr>
          <a:xfrm>
            <a:off x="5239800" y="3491640"/>
            <a:ext cx="3601440" cy="1439640"/>
            <a:chOff x="5239800" y="3491640"/>
            <a:chExt cx="3601440" cy="1439640"/>
          </a:xfrm>
        </p:grpSpPr>
        <p:sp>
          <p:nvSpPr>
            <p:cNvPr id="250" name="Rechteck 20"/>
            <p:cNvSpPr/>
            <p:nvPr/>
          </p:nvSpPr>
          <p:spPr>
            <a:xfrm>
              <a:off x="5239800" y="3491640"/>
              <a:ext cx="3599640" cy="143964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endParaRPr>
            </a:p>
          </p:txBody>
        </p:sp>
        <p:sp>
          <p:nvSpPr>
            <p:cNvPr id="251" name="Textfeld 21"/>
            <p:cNvSpPr/>
            <p:nvPr/>
          </p:nvSpPr>
          <p:spPr>
            <a:xfrm>
              <a:off x="6933600" y="3692880"/>
              <a:ext cx="1907640" cy="107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de-AT" sz="1600" strike="noStrike" u="none">
                  <a:solidFill>
                    <a:schemeClr val="dk1"/>
                  </a:solidFill>
                  <a:effectLst/>
                  <a:uFillTx/>
                  <a:latin typeface="Tahoma"/>
                </a:rPr>
                <a:t>Als SB-Station mit Münzzähler oder Nayax cashless pay terminal</a:t>
              </a:r>
              <a:endParaRPr b="0" lang="de-DE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52" name="Grafik 22" descr=""/>
            <p:cNvPicPr/>
            <p:nvPr/>
          </p:nvPicPr>
          <p:blipFill>
            <a:blip r:embed="rId3"/>
            <a:srcRect l="0" t="0" r="0" b="-391"/>
            <a:stretch/>
          </p:blipFill>
          <p:spPr>
            <a:xfrm>
              <a:off x="5284440" y="3513240"/>
              <a:ext cx="1559880" cy="13845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253" name="Gruppieren 23"/>
          <p:cNvGrpSpPr/>
          <p:nvPr/>
        </p:nvGrpSpPr>
        <p:grpSpPr>
          <a:xfrm>
            <a:off x="5244480" y="612000"/>
            <a:ext cx="3623760" cy="1439640"/>
            <a:chOff x="5244480" y="612000"/>
            <a:chExt cx="3623760" cy="1439640"/>
          </a:xfrm>
        </p:grpSpPr>
        <p:sp>
          <p:nvSpPr>
            <p:cNvPr id="254" name="Rechteck 24"/>
            <p:cNvSpPr/>
            <p:nvPr/>
          </p:nvSpPr>
          <p:spPr>
            <a:xfrm>
              <a:off x="5244480" y="612000"/>
              <a:ext cx="3599640" cy="1439640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endParaRPr>
            </a:p>
          </p:txBody>
        </p:sp>
        <p:sp>
          <p:nvSpPr>
            <p:cNvPr id="255" name="Textfeld 25"/>
            <p:cNvSpPr/>
            <p:nvPr/>
          </p:nvSpPr>
          <p:spPr>
            <a:xfrm>
              <a:off x="7193520" y="799560"/>
              <a:ext cx="1674720" cy="1076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de-AT" sz="1600" strike="noStrike" u="none">
                  <a:solidFill>
                    <a:schemeClr val="dk1"/>
                  </a:solidFill>
                  <a:effectLst/>
                  <a:uFillTx/>
                  <a:latin typeface="Tahoma"/>
                </a:rPr>
                <a:t>Professionelle Waschlanze für Reinigungsmittel und Wasser</a:t>
              </a:r>
              <a:endParaRPr b="0" lang="de-DE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56" name="Grafik 26" descr=""/>
            <p:cNvPicPr/>
            <p:nvPr/>
          </p:nvPicPr>
          <p:blipFill>
            <a:blip r:embed="rId4"/>
            <a:stretch/>
          </p:blipFill>
          <p:spPr>
            <a:xfrm>
              <a:off x="5264280" y="645480"/>
              <a:ext cx="1922760" cy="13593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57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/>
          </p:nvPr>
        </p:nvSpPr>
        <p:spPr>
          <a:xfrm>
            <a:off x="219960" y="991440"/>
            <a:ext cx="879984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Stellfüße UND Räder sind montiert -&gt; Niveau Einstellung möglich ohne dass die Räder demontiert warden müssen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Wechsel auf (güstigere) Pumpe. Statt Grundfos digitale Pumpe kommt eine Calpeda Pumpe zum Einsatz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Druck wird mechanisch eingestellt, nicht mehr digital an der Pumpe, Druckanzeige am Display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ALLE Maschinen haben einen Service Mode in der Software integriert -&gt; einfacheres Einwintern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Maschinen mit Nayax haben zusätzlich einen Schlüsselschalter für die Überbrückung des Bezahlsystems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Schmutzwasserpumpe (mit Niveau-Sensor) ist standardmäßig in allen Pro Varianten verbaut -&gt; bei Core Modellen optional nachrüstbar!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Reinigungsmitteltank entfällt -&gt; Kanister werden in der Maschine plaziert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Lanzenköcher wird etwas höher gesetzt, damit für längere Räder genug Platz ist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334440" cy="2260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800" spc="31" strike="noStrike" u="none">
              <a:solidFill>
                <a:schemeClr val="lt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Änderungen an der Maschine 2024 vs. 2025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/>
          </p:nvPr>
        </p:nvSpPr>
        <p:spPr>
          <a:xfrm>
            <a:off x="568080" y="1068840"/>
            <a:ext cx="576504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Komplett in Niro verarbeitet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Single Waschlanze -&gt; f. Reinigungsmittel und Wasser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Umschaltung über Tasten an der Waschsäule (s. rechts)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Einstellbare Dosierpumpe für Reinigungsmittel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Integrierter Ölabscheider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Integrierter Durchlauferhitzer (60°C)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Intuitive Bedienung und erhöhter Diebstahl- und Vandalismusschutz 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Features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265" name="Grafik 6" descr=""/>
          <p:cNvPicPr/>
          <p:nvPr/>
        </p:nvPicPr>
        <p:blipFill>
          <a:blip r:embed="rId1"/>
          <a:stretch/>
        </p:blipFill>
        <p:spPr>
          <a:xfrm>
            <a:off x="6404760" y="1055520"/>
            <a:ext cx="2263680" cy="354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/>
          </p:nvPr>
        </p:nvSpPr>
        <p:spPr>
          <a:xfrm>
            <a:off x="560520" y="1104120"/>
            <a:ext cx="3835440" cy="2057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Ökologisch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Geringer Wasserverbrauch (2l/Minute)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Integrierter Ölabscheider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Effizient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Waschen mit Warmwasser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Speziell entwickelter Reiniger wird automatisch eingespritzt und löst zuverlässig hartnäckigen Schmutz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Kommunikation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270" name="Inhaltsplatzhalter 1"/>
          <p:cNvSpPr/>
          <p:nvPr/>
        </p:nvSpPr>
        <p:spPr>
          <a:xfrm>
            <a:off x="4343400" y="1149480"/>
            <a:ext cx="4168080" cy="268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193680" defTabSz="385920">
              <a:lnSpc>
                <a:spcPct val="90000"/>
              </a:lnSpc>
              <a:spcBef>
                <a:spcPts val="422"/>
              </a:spcBef>
              <a:tabLst>
                <a:tab algn="l" pos="0"/>
              </a:tabLst>
            </a:pP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Schonend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Wäsche mit Niedrigdruck (ca. 8 bar)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385920">
              <a:lnSpc>
                <a:spcPct val="90000"/>
              </a:lnSpc>
              <a:spcBef>
                <a:spcPts val="422"/>
              </a:spcBef>
              <a:tabLst>
                <a:tab algn="l" pos="306360"/>
              </a:tabLst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Robust und hochwertig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Komplett in NIRO verarbeitet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Industrie Waschlanze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Verbaute Industriekomponenten (Siemens Steuerung, Grundfos Dosiereinheit, Qualitätspumpen etc.)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/>
          </p:nvPr>
        </p:nvSpPr>
        <p:spPr>
          <a:xfrm>
            <a:off x="608400" y="102852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Benötigt permanenten Wasseranschluss </a:t>
            </a: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(-&gt; 2bar Vordruck!!)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Aft>
                <a:spcPts val="601"/>
              </a:spcAft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Die Pumpe (8 bar) kann nur mit Leitungsdruckanschluss arbeiten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Anschlussleistung 400V/16A (für Durchlauferhitzer)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Abmessungen 250x85x160cm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Gewicht 290kg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technische Daten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grpSp>
        <p:nvGrpSpPr>
          <p:cNvPr id="274" name="Gruppieren 10"/>
          <p:cNvGrpSpPr/>
          <p:nvPr/>
        </p:nvGrpSpPr>
        <p:grpSpPr>
          <a:xfrm>
            <a:off x="3997080" y="1919880"/>
            <a:ext cx="4359960" cy="3082320"/>
            <a:chOff x="3997080" y="1919880"/>
            <a:chExt cx="4359960" cy="3082320"/>
          </a:xfrm>
        </p:grpSpPr>
        <p:pic>
          <p:nvPicPr>
            <p:cNvPr id="275" name="Grafik 22" descr=""/>
            <p:cNvPicPr/>
            <p:nvPr/>
          </p:nvPicPr>
          <p:blipFill>
            <a:blip r:embed="rId1"/>
            <a:stretch/>
          </p:blipFill>
          <p:spPr>
            <a:xfrm>
              <a:off x="3997080" y="1919880"/>
              <a:ext cx="4359960" cy="308232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276" name="Gerade Verbindung mit Pfeil 8"/>
            <p:cNvCxnSpPr/>
            <p:nvPr/>
          </p:nvCxnSpPr>
          <p:spPr>
            <a:xfrm flipV="1">
              <a:off x="7987320" y="2158200"/>
              <a:ext cx="360" cy="1647360"/>
            </a:xfrm>
            <a:prstGeom prst="straightConnector1">
              <a:avLst/>
            </a:prstGeom>
            <a:ln>
              <a:solidFill>
                <a:srgbClr val="99c21d"/>
              </a:solidFill>
              <a:headEnd len="med" type="triangle" w="med"/>
              <a:tailEnd len="med" type="triangle" w="med"/>
            </a:ln>
          </p:spPr>
        </p:cxnSp>
        <p:cxnSp>
          <p:nvCxnSpPr>
            <p:cNvPr id="277" name="Gerade Verbindung mit Pfeil 9"/>
            <p:cNvCxnSpPr/>
            <p:nvPr/>
          </p:nvCxnSpPr>
          <p:spPr>
            <a:xfrm flipH="1">
              <a:off x="5627520" y="4060800"/>
              <a:ext cx="2030760" cy="605520"/>
            </a:xfrm>
            <a:prstGeom prst="straightConnector1">
              <a:avLst/>
            </a:prstGeom>
            <a:ln>
              <a:solidFill>
                <a:srgbClr val="99c21d"/>
              </a:solidFill>
              <a:headEnd len="med" type="triangle" w="med"/>
              <a:tailEnd len="med" type="triangle" w="med"/>
            </a:ln>
          </p:spPr>
        </p:cxnSp>
        <p:cxnSp>
          <p:nvCxnSpPr>
            <p:cNvPr id="278" name="Gerade Verbindung mit Pfeil 12"/>
            <p:cNvCxnSpPr/>
            <p:nvPr/>
          </p:nvCxnSpPr>
          <p:spPr>
            <a:xfrm flipH="1" flipV="1">
              <a:off x="4914720" y="4114440"/>
              <a:ext cx="464400" cy="451080"/>
            </a:xfrm>
            <a:prstGeom prst="straightConnector1">
              <a:avLst/>
            </a:prstGeom>
            <a:ln>
              <a:solidFill>
                <a:srgbClr val="99c21d"/>
              </a:solidFill>
              <a:headEnd len="med" type="triangle" w="med"/>
              <a:tailEnd len="med" type="triangle" w="med"/>
            </a:ln>
          </p:spPr>
        </p:cxnSp>
        <p:sp>
          <p:nvSpPr>
            <p:cNvPr id="279" name="Textfeld 14"/>
            <p:cNvSpPr/>
            <p:nvPr/>
          </p:nvSpPr>
          <p:spPr>
            <a:xfrm rot="16200000">
              <a:off x="7530480" y="2629080"/>
              <a:ext cx="116280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de-AT" sz="1400" strike="noStrike" u="none">
                  <a:solidFill>
                    <a:schemeClr val="accent1"/>
                  </a:solidFill>
                  <a:effectLst/>
                  <a:uFillTx/>
                  <a:latin typeface="Tahoma"/>
                </a:rPr>
                <a:t>160cm</a:t>
              </a:r>
              <a:endParaRPr b="0" lang="de-DE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0" name="Textfeld 15"/>
            <p:cNvSpPr/>
            <p:nvPr/>
          </p:nvSpPr>
          <p:spPr>
            <a:xfrm rot="20637000">
              <a:off x="6308640" y="4128120"/>
              <a:ext cx="71892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de-AT" sz="1400" strike="noStrike" u="none">
                  <a:solidFill>
                    <a:schemeClr val="accent1"/>
                  </a:solidFill>
                  <a:effectLst/>
                  <a:uFillTx/>
                  <a:latin typeface="Tahoma"/>
                </a:rPr>
                <a:t>220cm</a:t>
              </a:r>
              <a:endParaRPr b="0" lang="de-DE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81" name="Gerade Verbindung mit Pfeil 17"/>
            <p:cNvCxnSpPr/>
            <p:nvPr/>
          </p:nvCxnSpPr>
          <p:spPr>
            <a:xfrm flipH="1">
              <a:off x="5755320" y="4228920"/>
              <a:ext cx="2178720" cy="666000"/>
            </a:xfrm>
            <a:prstGeom prst="straightConnector1">
              <a:avLst/>
            </a:prstGeom>
            <a:ln>
              <a:solidFill>
                <a:srgbClr val="99c21d"/>
              </a:solidFill>
              <a:headEnd len="med" type="triangle" w="med"/>
              <a:tailEnd len="med" type="triangle" w="med"/>
            </a:ln>
          </p:spPr>
        </p:cxnSp>
        <p:sp>
          <p:nvSpPr>
            <p:cNvPr id="282" name="Textfeld 19"/>
            <p:cNvSpPr/>
            <p:nvPr/>
          </p:nvSpPr>
          <p:spPr>
            <a:xfrm rot="20637000">
              <a:off x="6425640" y="4332240"/>
              <a:ext cx="77940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de-AT" sz="1400" strike="noStrike" u="none">
                  <a:solidFill>
                    <a:schemeClr val="accent1"/>
                  </a:solidFill>
                  <a:effectLst/>
                  <a:uFillTx/>
                  <a:latin typeface="Tahoma"/>
                </a:rPr>
                <a:t>250cm</a:t>
              </a:r>
              <a:endParaRPr b="0" lang="de-DE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3" name="Textfeld 21"/>
            <p:cNvSpPr/>
            <p:nvPr/>
          </p:nvSpPr>
          <p:spPr>
            <a:xfrm rot="2719800">
              <a:off x="4786560" y="4291200"/>
              <a:ext cx="62352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de-AT" sz="1400" strike="noStrike" u="none">
                  <a:solidFill>
                    <a:schemeClr val="accent1"/>
                  </a:solidFill>
                  <a:effectLst/>
                  <a:uFillTx/>
                  <a:latin typeface="Tahoma"/>
                </a:rPr>
                <a:t>85cm</a:t>
              </a:r>
              <a:endParaRPr b="0" lang="de-DE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84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/>
          </p:nvPr>
        </p:nvSpPr>
        <p:spPr>
          <a:xfrm>
            <a:off x="389880" y="1498320"/>
            <a:ext cx="4666320" cy="3190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178920" indent="-17892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Saubere Ablage von Waschdüse und -bürste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8920" indent="-17892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Schmutzwasser von der Bürste oder Waschdüse fließt kontrolliert zurück in die Wanne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8920" indent="-17892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Aus rostfreiem Stahl (Niro)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algn="just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Standard Lanzenköcher 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8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(auf Maschine nicht dargestellt)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288" name="Grafik 9" descr=""/>
          <p:cNvPicPr/>
          <p:nvPr/>
        </p:nvPicPr>
        <p:blipFill>
          <a:blip r:embed="rId1"/>
          <a:stretch/>
        </p:blipFill>
        <p:spPr>
          <a:xfrm>
            <a:off x="5041080" y="2254320"/>
            <a:ext cx="1857960" cy="2397960"/>
          </a:xfrm>
          <a:prstGeom prst="rect">
            <a:avLst/>
          </a:prstGeom>
          <a:noFill/>
          <a:ln w="28575">
            <a:solidFill>
              <a:srgbClr val="99cc00"/>
            </a:solidFill>
            <a:round/>
          </a:ln>
        </p:spPr>
      </p:pic>
      <p:pic>
        <p:nvPicPr>
          <p:cNvPr id="289" name="Grafik 13" descr=""/>
          <p:cNvPicPr/>
          <p:nvPr/>
        </p:nvPicPr>
        <p:blipFill>
          <a:blip r:embed="rId2"/>
          <a:stretch/>
        </p:blipFill>
        <p:spPr>
          <a:xfrm>
            <a:off x="7036920" y="2252160"/>
            <a:ext cx="1704240" cy="2392200"/>
          </a:xfrm>
          <a:prstGeom prst="rect">
            <a:avLst/>
          </a:prstGeom>
          <a:noFill/>
          <a:ln w="28575">
            <a:solidFill>
              <a:srgbClr val="99cc00"/>
            </a:solidFill>
            <a:round/>
          </a:ln>
        </p:spPr>
      </p:pic>
      <p:sp>
        <p:nvSpPr>
          <p:cNvPr id="290" name="Textfeld 22"/>
          <p:cNvSpPr/>
          <p:nvPr/>
        </p:nvSpPr>
        <p:spPr>
          <a:xfrm>
            <a:off x="6562800" y="1675800"/>
            <a:ext cx="1769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 </a:t>
            </a: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für Waschbürste und -düse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91" name="Gerade Verbindung mit Pfeil 23"/>
          <p:cNvCxnSpPr>
            <a:stCxn id="290" idx="1"/>
          </p:cNvCxnSpPr>
          <p:nvPr/>
        </p:nvCxnSpPr>
        <p:spPr>
          <a:xfrm flipH="1">
            <a:off x="5950080" y="1875600"/>
            <a:ext cx="613080" cy="89496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292" name="Gerade Verbindung mit Pfeil 26"/>
          <p:cNvCxnSpPr/>
          <p:nvPr/>
        </p:nvCxnSpPr>
        <p:spPr>
          <a:xfrm>
            <a:off x="7997400" y="2005920"/>
            <a:ext cx="198360" cy="93528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293" name="Gerade Verbindung mit Pfeil 30"/>
          <p:cNvCxnSpPr/>
          <p:nvPr/>
        </p:nvCxnSpPr>
        <p:spPr>
          <a:xfrm>
            <a:off x="7194600" y="2069640"/>
            <a:ext cx="762120" cy="130824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294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6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54-400-002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494280" y="4600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mit Nayax 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298" name="Gerade Verbindung mit Pfeil 37"/>
          <p:cNvCxnSpPr>
            <a:stCxn id="299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00" name="Gerade Verbindung mit Pfeil 38"/>
          <p:cNvCxnSpPr>
            <a:stCxn id="301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02" name="Gerade Verbindung mit Pfeil 42"/>
          <p:cNvCxnSpPr/>
          <p:nvPr/>
        </p:nvCxnSpPr>
        <p:spPr>
          <a:xfrm flipH="1">
            <a:off x="5731200" y="800640"/>
            <a:ext cx="615960" cy="998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03" name="Gerade Verbindung mit Pfeil 46"/>
          <p:cNvCxnSpPr>
            <a:stCxn id="304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01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feld 54"/>
          <p:cNvSpPr/>
          <p:nvPr/>
        </p:nvSpPr>
        <p:spPr>
          <a:xfrm>
            <a:off x="6054120" y="53172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07" name="Gerade Verbindung mit Pfeil 65"/>
          <p:cNvCxnSpPr>
            <a:stCxn id="306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08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10" name="Gerade Verbindung mit Pfeil 18"/>
          <p:cNvCxnSpPr>
            <a:stCxn id="311" idx="1"/>
          </p:cNvCxnSpPr>
          <p:nvPr/>
        </p:nvCxnSpPr>
        <p:spPr>
          <a:xfrm flipH="1" flipV="1">
            <a:off x="6030720" y="2211840"/>
            <a:ext cx="952560" cy="547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11" name="Textfeld 20"/>
          <p:cNvSpPr/>
          <p:nvPr/>
        </p:nvSpPr>
        <p:spPr>
          <a:xfrm>
            <a:off x="6982920" y="198936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12" name="Gerade Verbindung mit Pfeil 24"/>
          <p:cNvCxnSpPr/>
          <p:nvPr/>
        </p:nvCxnSpPr>
        <p:spPr>
          <a:xfrm flipH="1" flipV="1">
            <a:off x="6111360" y="2783520"/>
            <a:ext cx="1061280" cy="42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13" name="Textfeld 25"/>
          <p:cNvSpPr/>
          <p:nvPr/>
        </p:nvSpPr>
        <p:spPr>
          <a:xfrm>
            <a:off x="7209000" y="31334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(60°)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14" name="Gerade Verbindung mit Pfeil 28"/>
          <p:cNvCxnSpPr>
            <a:stCxn id="315" idx="1"/>
          </p:cNvCxnSpPr>
          <p:nvPr/>
        </p:nvCxnSpPr>
        <p:spPr>
          <a:xfrm flipH="1" flipV="1">
            <a:off x="5983920" y="3005280"/>
            <a:ext cx="978120" cy="8308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15" name="Textfeld 29"/>
          <p:cNvSpPr/>
          <p:nvPr/>
        </p:nvSpPr>
        <p:spPr>
          <a:xfrm>
            <a:off x="6961680" y="3636000"/>
            <a:ext cx="15973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(6-10 bar regulierbar)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16" name="Gerade Verbindung mit Pfeil 32"/>
          <p:cNvCxnSpPr>
            <a:stCxn id="317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17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feld 88"/>
          <p:cNvSpPr/>
          <p:nvPr/>
        </p:nvSpPr>
        <p:spPr>
          <a:xfrm>
            <a:off x="2552040" y="4526280"/>
            <a:ext cx="1211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19" name="Gerade Verbindung mit Pfeil 89"/>
          <p:cNvCxnSpPr>
            <a:stCxn id="318" idx="0"/>
          </p:cNvCxnSpPr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320" name="Gerade Verbindung mit Pfeil 34"/>
          <p:cNvCxnSpPr>
            <a:stCxn id="321" idx="2"/>
          </p:cNvCxnSpPr>
          <p:nvPr/>
        </p:nvCxnSpPr>
        <p:spPr>
          <a:xfrm flipH="1">
            <a:off x="5109840" y="883080"/>
            <a:ext cx="181440" cy="7308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21" name="Textfeld 35"/>
          <p:cNvSpPr/>
          <p:nvPr/>
        </p:nvSpPr>
        <p:spPr>
          <a:xfrm>
            <a:off x="4653360" y="637200"/>
            <a:ext cx="12754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22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23" name="Textfeld 45"/>
          <p:cNvSpPr/>
          <p:nvPr/>
        </p:nvSpPr>
        <p:spPr>
          <a:xfrm>
            <a:off x="2837160" y="968760"/>
            <a:ext cx="215568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25" name="Gerade Verbindung mit Pfeil 6"/>
          <p:cNvCxnSpPr>
            <a:stCxn id="324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326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27" name="Textfeld 12"/>
          <p:cNvSpPr/>
          <p:nvPr/>
        </p:nvSpPr>
        <p:spPr>
          <a:xfrm>
            <a:off x="6780240" y="4157280"/>
            <a:ext cx="1744920" cy="24588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Schmutzwasserpumpe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28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29" name="Textfeld 7"/>
          <p:cNvSpPr/>
          <p:nvPr/>
        </p:nvSpPr>
        <p:spPr>
          <a:xfrm>
            <a:off x="6565320" y="1592280"/>
            <a:ext cx="168336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Nayax Bezahlterminal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Ellipse 8"/>
          <p:cNvSpPr/>
          <p:nvPr/>
        </p:nvSpPr>
        <p:spPr>
          <a:xfrm>
            <a:off x="5891760" y="1856520"/>
            <a:ext cx="238680" cy="23868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57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cxnSp>
        <p:nvCxnSpPr>
          <p:cNvPr id="331" name="Gerade Verbindung mit Pfeil 10"/>
          <p:cNvCxnSpPr>
            <a:endCxn id="330" idx="6"/>
          </p:cNvCxnSpPr>
          <p:nvPr/>
        </p:nvCxnSpPr>
        <p:spPr>
          <a:xfrm flipH="1">
            <a:off x="6130440" y="1747800"/>
            <a:ext cx="398160" cy="2286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32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feld 11"/>
          <p:cNvSpPr/>
          <p:nvPr/>
        </p:nvSpPr>
        <p:spPr>
          <a:xfrm rot="19601400">
            <a:off x="1979640" y="2399400"/>
            <a:ext cx="47365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32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AUSLAUF/ ABVERKAUF</a:t>
            </a:r>
            <a:endParaRPr b="0" lang="de-D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54-400-003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494280" y="4600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mit Münzzähler 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337" name="Gerade Verbindung mit Pfeil 37"/>
          <p:cNvCxnSpPr>
            <a:stCxn id="338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39" name="Gerade Verbindung mit Pfeil 38"/>
          <p:cNvCxnSpPr>
            <a:stCxn id="340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41" name="Gerade Verbindung mit Pfeil 42"/>
          <p:cNvCxnSpPr/>
          <p:nvPr/>
        </p:nvCxnSpPr>
        <p:spPr>
          <a:xfrm flipH="1">
            <a:off x="5654160" y="1129320"/>
            <a:ext cx="740160" cy="6188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42" name="Gerade Verbindung mit Pfeil 46"/>
          <p:cNvCxnSpPr>
            <a:stCxn id="343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40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feld 54"/>
          <p:cNvSpPr/>
          <p:nvPr/>
        </p:nvSpPr>
        <p:spPr>
          <a:xfrm>
            <a:off x="6397200" y="99576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46" name="Gerade Verbindung mit Pfeil 65"/>
          <p:cNvCxnSpPr>
            <a:stCxn id="345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47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49" name="Gerade Verbindung mit Pfeil 18"/>
          <p:cNvCxnSpPr>
            <a:stCxn id="350" idx="1"/>
          </p:cNvCxnSpPr>
          <p:nvPr/>
        </p:nvCxnSpPr>
        <p:spPr>
          <a:xfrm flipH="1" flipV="1">
            <a:off x="6030720" y="2211840"/>
            <a:ext cx="952560" cy="547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50" name="Textfeld 20"/>
          <p:cNvSpPr/>
          <p:nvPr/>
        </p:nvSpPr>
        <p:spPr>
          <a:xfrm>
            <a:off x="6982920" y="198936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51" name="Gerade Verbindung mit Pfeil 24"/>
          <p:cNvCxnSpPr/>
          <p:nvPr/>
        </p:nvCxnSpPr>
        <p:spPr>
          <a:xfrm flipH="1" flipV="1">
            <a:off x="6111360" y="2783520"/>
            <a:ext cx="1061280" cy="42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52" name="Textfeld 25"/>
          <p:cNvSpPr/>
          <p:nvPr/>
        </p:nvSpPr>
        <p:spPr>
          <a:xfrm>
            <a:off x="7209000" y="31334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(60°)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53" name="Gerade Verbindung mit Pfeil 28"/>
          <p:cNvCxnSpPr>
            <a:stCxn id="354" idx="1"/>
          </p:cNvCxnSpPr>
          <p:nvPr/>
        </p:nvCxnSpPr>
        <p:spPr>
          <a:xfrm flipH="1" flipV="1">
            <a:off x="5983920" y="3005280"/>
            <a:ext cx="978120" cy="8308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54" name="Textfeld 29"/>
          <p:cNvSpPr/>
          <p:nvPr/>
        </p:nvSpPr>
        <p:spPr>
          <a:xfrm>
            <a:off x="6961680" y="3636000"/>
            <a:ext cx="15973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(6-10 bar regulierbar)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55" name="Gerade Verbindung mit Pfeil 32"/>
          <p:cNvCxnSpPr>
            <a:stCxn id="356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56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feld 88"/>
          <p:cNvSpPr/>
          <p:nvPr/>
        </p:nvSpPr>
        <p:spPr>
          <a:xfrm>
            <a:off x="2552040" y="4526280"/>
            <a:ext cx="1211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58" name="Gerade Verbindung mit Pfeil 89"/>
          <p:cNvCxnSpPr>
            <a:stCxn id="357" idx="0"/>
          </p:cNvCxnSpPr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359" name="Gerade Verbindung mit Pfeil 34"/>
          <p:cNvCxnSpPr>
            <a:stCxn id="360" idx="2"/>
          </p:cNvCxnSpPr>
          <p:nvPr/>
        </p:nvCxnSpPr>
        <p:spPr>
          <a:xfrm flipH="1">
            <a:off x="5109840" y="1131840"/>
            <a:ext cx="471240" cy="5090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60" name="Textfeld 35"/>
          <p:cNvSpPr/>
          <p:nvPr/>
        </p:nvSpPr>
        <p:spPr>
          <a:xfrm>
            <a:off x="4949280" y="885960"/>
            <a:ext cx="12628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61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62" name="Textfeld 45"/>
          <p:cNvSpPr/>
          <p:nvPr/>
        </p:nvSpPr>
        <p:spPr>
          <a:xfrm>
            <a:off x="2595240" y="941760"/>
            <a:ext cx="215568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64" name="Gerade Verbindung mit Pfeil 6"/>
          <p:cNvCxnSpPr>
            <a:stCxn id="363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365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66" name="Textfeld 12"/>
          <p:cNvSpPr/>
          <p:nvPr/>
        </p:nvSpPr>
        <p:spPr>
          <a:xfrm>
            <a:off x="6780240" y="4157280"/>
            <a:ext cx="1744920" cy="24588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Schmutzwasserpumpe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67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68" name="Rechteck 11"/>
          <p:cNvSpPr/>
          <p:nvPr/>
        </p:nvSpPr>
        <p:spPr>
          <a:xfrm>
            <a:off x="5839920" y="1662840"/>
            <a:ext cx="286560" cy="48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369" name="Textfeld 14"/>
          <p:cNvSpPr/>
          <p:nvPr/>
        </p:nvSpPr>
        <p:spPr>
          <a:xfrm>
            <a:off x="6659280" y="1592280"/>
            <a:ext cx="8946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Münzzähler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70" name="Gerade Verbindung mit Pfeil 15"/>
          <p:cNvCxnSpPr/>
          <p:nvPr/>
        </p:nvCxnSpPr>
        <p:spPr>
          <a:xfrm flipH="1">
            <a:off x="6128640" y="1715040"/>
            <a:ext cx="531000" cy="1526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71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feld 7"/>
          <p:cNvSpPr/>
          <p:nvPr/>
        </p:nvSpPr>
        <p:spPr>
          <a:xfrm rot="19601400">
            <a:off x="1979640" y="2399400"/>
            <a:ext cx="47365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32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AUSLAUF/ ABVERKAUF</a:t>
            </a:r>
            <a:endParaRPr b="0" lang="de-DE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4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54-400-007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/>
          </p:nvPr>
        </p:nvSpPr>
        <p:spPr>
          <a:xfrm>
            <a:off x="621360" y="50760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V2 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376" name="Gerade Verbindung mit Pfeil 37"/>
          <p:cNvCxnSpPr>
            <a:stCxn id="377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78" name="Gerade Verbindung mit Pfeil 38"/>
          <p:cNvCxnSpPr>
            <a:stCxn id="379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80" name="Gerade Verbindung mit Pfeil 42"/>
          <p:cNvCxnSpPr/>
          <p:nvPr/>
        </p:nvCxnSpPr>
        <p:spPr>
          <a:xfrm flipH="1">
            <a:off x="5731200" y="1168560"/>
            <a:ext cx="628560" cy="6303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81" name="Gerade Verbindung mit Pfeil 46"/>
          <p:cNvCxnSpPr>
            <a:stCxn id="382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79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feld 54"/>
          <p:cNvSpPr/>
          <p:nvPr/>
        </p:nvSpPr>
        <p:spPr>
          <a:xfrm>
            <a:off x="6047280" y="94428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85" name="Gerade Verbindung mit Pfeil 65"/>
          <p:cNvCxnSpPr>
            <a:stCxn id="384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386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88" name="Gerade Verbindung mit Pfeil 18"/>
          <p:cNvCxnSpPr/>
          <p:nvPr/>
        </p:nvCxnSpPr>
        <p:spPr>
          <a:xfrm flipH="1" flipV="1">
            <a:off x="6030720" y="2211840"/>
            <a:ext cx="943920" cy="2923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89" name="Textfeld 20"/>
          <p:cNvSpPr/>
          <p:nvPr/>
        </p:nvSpPr>
        <p:spPr>
          <a:xfrm>
            <a:off x="6976080" y="223812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90" name="Gerade Verbindung mit Pfeil 24"/>
          <p:cNvCxnSpPr/>
          <p:nvPr/>
        </p:nvCxnSpPr>
        <p:spPr>
          <a:xfrm flipH="1" flipV="1">
            <a:off x="6077880" y="2494080"/>
            <a:ext cx="1094760" cy="7146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91" name="Textfeld 25"/>
          <p:cNvSpPr/>
          <p:nvPr/>
        </p:nvSpPr>
        <p:spPr>
          <a:xfrm>
            <a:off x="7088040" y="292500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(60°)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92" name="Gerade Verbindung mit Pfeil 28"/>
          <p:cNvCxnSpPr/>
          <p:nvPr/>
        </p:nvCxnSpPr>
        <p:spPr>
          <a:xfrm flipH="1" flipV="1">
            <a:off x="5988240" y="3004200"/>
            <a:ext cx="910440" cy="5058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393" name="Gerade Verbindung mit Pfeil 32"/>
          <p:cNvCxnSpPr>
            <a:stCxn id="394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94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feld 88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96" name="Gerade Verbindung mit Pfeil 89"/>
          <p:cNvCxnSpPr>
            <a:stCxn id="395" idx="0"/>
          </p:cNvCxnSpPr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397" name="Gerade Verbindung mit Pfeil 34"/>
          <p:cNvCxnSpPr>
            <a:stCxn id="398" idx="2"/>
          </p:cNvCxnSpPr>
          <p:nvPr/>
        </p:nvCxnSpPr>
        <p:spPr>
          <a:xfrm flipH="1">
            <a:off x="5109840" y="883080"/>
            <a:ext cx="181440" cy="7308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398" name="Textfeld 35"/>
          <p:cNvSpPr/>
          <p:nvPr/>
        </p:nvSpPr>
        <p:spPr>
          <a:xfrm>
            <a:off x="4653360" y="637200"/>
            <a:ext cx="12754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99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400" name="Textfeld 45"/>
          <p:cNvSpPr/>
          <p:nvPr/>
        </p:nvSpPr>
        <p:spPr>
          <a:xfrm>
            <a:off x="2837160" y="968760"/>
            <a:ext cx="215568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feld 2"/>
          <p:cNvSpPr/>
          <p:nvPr/>
        </p:nvSpPr>
        <p:spPr>
          <a:xfrm>
            <a:off x="6669360" y="1652040"/>
            <a:ext cx="10872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02" name="Gerade Verbindung mit Pfeil 6"/>
          <p:cNvCxnSpPr>
            <a:stCxn id="401" idx="1"/>
          </p:cNvCxnSpPr>
          <p:nvPr/>
        </p:nvCxnSpPr>
        <p:spPr>
          <a:xfrm flipH="1">
            <a:off x="5431680" y="1774800"/>
            <a:ext cx="1238040" cy="713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03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404" name="Gerade Verbindung mit Pfeil 13"/>
          <p:cNvCxnSpPr/>
          <p:nvPr/>
        </p:nvCxnSpPr>
        <p:spPr>
          <a:xfrm flipH="1" flipV="1">
            <a:off x="6024240" y="3193560"/>
            <a:ext cx="776520" cy="79776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sp>
        <p:nvSpPr>
          <p:cNvPr id="405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06" name="Gerade Verbindung mit Pfeil 8"/>
          <p:cNvCxnSpPr>
            <a:stCxn id="407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07" name="Textfeld 10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feld 15"/>
          <p:cNvSpPr/>
          <p:nvPr/>
        </p:nvSpPr>
        <p:spPr>
          <a:xfrm>
            <a:off x="6787800" y="3943800"/>
            <a:ext cx="1744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Rechteck: abgerundete Ecken 16"/>
          <p:cNvSpPr/>
          <p:nvPr/>
        </p:nvSpPr>
        <p:spPr>
          <a:xfrm rot="1178400">
            <a:off x="6517440" y="23940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400V!!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Rechteck 19"/>
          <p:cNvSpPr/>
          <p:nvPr/>
        </p:nvSpPr>
        <p:spPr>
          <a:xfrm>
            <a:off x="5885280" y="1662840"/>
            <a:ext cx="185400" cy="392400"/>
          </a:xfrm>
          <a:prstGeom prst="rect">
            <a:avLst/>
          </a:prstGeom>
          <a:solidFill>
            <a:srgbClr val="a2c13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411" name="Textfeld 21"/>
          <p:cNvSpPr/>
          <p:nvPr/>
        </p:nvSpPr>
        <p:spPr>
          <a:xfrm>
            <a:off x="6913080" y="341892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3" name="Rechteck 39"/>
          <p:cNvSpPr/>
          <p:nvPr/>
        </p:nvSpPr>
        <p:spPr>
          <a:xfrm>
            <a:off x="5885280" y="1662840"/>
            <a:ext cx="185400" cy="392400"/>
          </a:xfrm>
          <a:prstGeom prst="rect">
            <a:avLst/>
          </a:prstGeom>
          <a:solidFill>
            <a:srgbClr val="a2c13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414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54-400-008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/>
          </p:nvPr>
        </p:nvSpPr>
        <p:spPr>
          <a:xfrm>
            <a:off x="494280" y="4600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mit Nayax V2 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416" name="Gerade Verbindung mit Pfeil 37"/>
          <p:cNvCxnSpPr>
            <a:stCxn id="417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18" name="Gerade Verbindung mit Pfeil 38"/>
          <p:cNvCxnSpPr>
            <a:stCxn id="419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20" name="Gerade Verbindung mit Pfeil 42"/>
          <p:cNvCxnSpPr/>
          <p:nvPr/>
        </p:nvCxnSpPr>
        <p:spPr>
          <a:xfrm flipH="1">
            <a:off x="5731200" y="1072440"/>
            <a:ext cx="752400" cy="7264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21" name="Gerade Verbindung mit Pfeil 46"/>
          <p:cNvCxnSpPr>
            <a:stCxn id="422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19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feld 54"/>
          <p:cNvSpPr/>
          <p:nvPr/>
        </p:nvSpPr>
        <p:spPr>
          <a:xfrm>
            <a:off x="6458760" y="83520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25" name="Gerade Verbindung mit Pfeil 65"/>
          <p:cNvCxnSpPr>
            <a:stCxn id="424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426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28" name="Gerade Verbindung mit Pfeil 18"/>
          <p:cNvCxnSpPr>
            <a:stCxn id="429" idx="1"/>
          </p:cNvCxnSpPr>
          <p:nvPr/>
        </p:nvCxnSpPr>
        <p:spPr>
          <a:xfrm flipH="1" flipV="1">
            <a:off x="6030720" y="2211840"/>
            <a:ext cx="952560" cy="547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29" name="Textfeld 20"/>
          <p:cNvSpPr/>
          <p:nvPr/>
        </p:nvSpPr>
        <p:spPr>
          <a:xfrm>
            <a:off x="6982920" y="198936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30" name="Gerade Verbindung mit Pfeil 24"/>
          <p:cNvCxnSpPr/>
          <p:nvPr/>
        </p:nvCxnSpPr>
        <p:spPr>
          <a:xfrm flipH="1" flipV="1">
            <a:off x="6111360" y="2783520"/>
            <a:ext cx="1061280" cy="42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31" name="Textfeld 25"/>
          <p:cNvSpPr/>
          <p:nvPr/>
        </p:nvSpPr>
        <p:spPr>
          <a:xfrm>
            <a:off x="7209000" y="31334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(60°)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32" name="Gerade Verbindung mit Pfeil 28"/>
          <p:cNvCxnSpPr/>
          <p:nvPr/>
        </p:nvCxnSpPr>
        <p:spPr>
          <a:xfrm flipH="1" flipV="1">
            <a:off x="5983920" y="3005280"/>
            <a:ext cx="978120" cy="8312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33" name="Gerade Verbindung mit Pfeil 32"/>
          <p:cNvCxnSpPr>
            <a:stCxn id="434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34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35" name="Gerade Verbindung mit Pfeil 89"/>
          <p:cNvCxnSpPr/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436" name="Gerade Verbindung mit Pfeil 34"/>
          <p:cNvCxnSpPr>
            <a:stCxn id="437" idx="2"/>
          </p:cNvCxnSpPr>
          <p:nvPr/>
        </p:nvCxnSpPr>
        <p:spPr>
          <a:xfrm flipH="1">
            <a:off x="5090040" y="982080"/>
            <a:ext cx="612720" cy="6944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37" name="Textfeld 35"/>
          <p:cNvSpPr/>
          <p:nvPr/>
        </p:nvSpPr>
        <p:spPr>
          <a:xfrm>
            <a:off x="5064840" y="736200"/>
            <a:ext cx="12754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38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439" name="Textfeld 45"/>
          <p:cNvSpPr/>
          <p:nvPr/>
        </p:nvSpPr>
        <p:spPr>
          <a:xfrm>
            <a:off x="2837160" y="968760"/>
            <a:ext cx="215568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41" name="Gerade Verbindung mit Pfeil 6"/>
          <p:cNvCxnSpPr>
            <a:stCxn id="440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42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443" name="Textfeld 12"/>
          <p:cNvSpPr/>
          <p:nvPr/>
        </p:nvSpPr>
        <p:spPr>
          <a:xfrm>
            <a:off x="6780240" y="4157280"/>
            <a:ext cx="1744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44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45" name="Textfeld 7"/>
          <p:cNvSpPr/>
          <p:nvPr/>
        </p:nvSpPr>
        <p:spPr>
          <a:xfrm>
            <a:off x="6325560" y="1302480"/>
            <a:ext cx="15188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Nayax Bezahlterminal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Ellipse 8"/>
          <p:cNvSpPr/>
          <p:nvPr/>
        </p:nvSpPr>
        <p:spPr>
          <a:xfrm>
            <a:off x="5876280" y="2007720"/>
            <a:ext cx="123480" cy="12348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57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2480" bIns="424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cxnSp>
        <p:nvCxnSpPr>
          <p:cNvPr id="447" name="Gerade Verbindung mit Pfeil 10"/>
          <p:cNvCxnSpPr>
            <a:stCxn id="445" idx="1"/>
          </p:cNvCxnSpPr>
          <p:nvPr/>
        </p:nvCxnSpPr>
        <p:spPr>
          <a:xfrm flipH="1">
            <a:off x="5979240" y="1425240"/>
            <a:ext cx="346680" cy="5824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48" name="Gerade Verbindung mit Pfeil 14"/>
          <p:cNvCxnSpPr>
            <a:stCxn id="449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49" name="Textfeld 15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feld 21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feld 23"/>
          <p:cNvSpPr/>
          <p:nvPr/>
        </p:nvSpPr>
        <p:spPr>
          <a:xfrm>
            <a:off x="6512040" y="1654560"/>
            <a:ext cx="1345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Schlüsselschalter*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53" name="Gerade Verbindung mit Pfeil 26"/>
          <p:cNvCxnSpPr>
            <a:stCxn id="452" idx="1"/>
            <a:endCxn id="454" idx="7"/>
          </p:cNvCxnSpPr>
          <p:nvPr/>
        </p:nvCxnSpPr>
        <p:spPr>
          <a:xfrm flipH="1">
            <a:off x="6083280" y="1777320"/>
            <a:ext cx="429120" cy="2728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55" name="Textfeld 30"/>
          <p:cNvSpPr/>
          <p:nvPr/>
        </p:nvSpPr>
        <p:spPr>
          <a:xfrm>
            <a:off x="5115240" y="4819680"/>
            <a:ext cx="40284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5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*zur Überbrückung des Bezahlsystems -&gt; Freischaltung</a:t>
            </a:r>
            <a:endParaRPr b="0" lang="de-DE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Rechteck: abgerundete Ecken 31"/>
          <p:cNvSpPr/>
          <p:nvPr/>
        </p:nvSpPr>
        <p:spPr>
          <a:xfrm rot="1178400">
            <a:off x="6407640" y="17064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400V!!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Ellipse 43"/>
          <p:cNvSpPr/>
          <p:nvPr/>
        </p:nvSpPr>
        <p:spPr>
          <a:xfrm>
            <a:off x="6036480" y="2041920"/>
            <a:ext cx="54720" cy="54720"/>
          </a:xfrm>
          <a:prstGeom prst="ellipse">
            <a:avLst/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6120" bIns="-61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457" name="Textfeld 55"/>
          <p:cNvSpPr/>
          <p:nvPr/>
        </p:nvSpPr>
        <p:spPr>
          <a:xfrm>
            <a:off x="6966360" y="364752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9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54-400-009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/>
          </p:nvPr>
        </p:nvSpPr>
        <p:spPr>
          <a:xfrm>
            <a:off x="494280" y="4600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mit Münzzähler EUR V2 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461" name="Gerade Verbindung mit Pfeil 37"/>
          <p:cNvCxnSpPr>
            <a:stCxn id="462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63" name="Gerade Verbindung mit Pfeil 38"/>
          <p:cNvCxnSpPr>
            <a:stCxn id="464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65" name="Gerade Verbindung mit Pfeil 42"/>
          <p:cNvCxnSpPr/>
          <p:nvPr/>
        </p:nvCxnSpPr>
        <p:spPr>
          <a:xfrm flipH="1">
            <a:off x="5654160" y="1129320"/>
            <a:ext cx="740160" cy="6188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66" name="Gerade Verbindung mit Pfeil 46"/>
          <p:cNvCxnSpPr>
            <a:stCxn id="467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64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Textfeld 54"/>
          <p:cNvSpPr/>
          <p:nvPr/>
        </p:nvSpPr>
        <p:spPr>
          <a:xfrm>
            <a:off x="6397200" y="99576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70" name="Gerade Verbindung mit Pfeil 65"/>
          <p:cNvCxnSpPr>
            <a:stCxn id="469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471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73" name="Gerade Verbindung mit Pfeil 18"/>
          <p:cNvCxnSpPr>
            <a:stCxn id="474" idx="1"/>
          </p:cNvCxnSpPr>
          <p:nvPr/>
        </p:nvCxnSpPr>
        <p:spPr>
          <a:xfrm flipH="1" flipV="1">
            <a:off x="6030720" y="2273760"/>
            <a:ext cx="952560" cy="547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74" name="Textfeld 20"/>
          <p:cNvSpPr/>
          <p:nvPr/>
        </p:nvSpPr>
        <p:spPr>
          <a:xfrm>
            <a:off x="6982920" y="205128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75" name="Gerade Verbindung mit Pfeil 24"/>
          <p:cNvCxnSpPr/>
          <p:nvPr/>
        </p:nvCxnSpPr>
        <p:spPr>
          <a:xfrm flipH="1" flipV="1">
            <a:off x="6111360" y="2783520"/>
            <a:ext cx="1061280" cy="42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76" name="Textfeld 25"/>
          <p:cNvSpPr/>
          <p:nvPr/>
        </p:nvSpPr>
        <p:spPr>
          <a:xfrm>
            <a:off x="7209000" y="31334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(60°)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77" name="Gerade Verbindung mit Pfeil 28"/>
          <p:cNvCxnSpPr/>
          <p:nvPr/>
        </p:nvCxnSpPr>
        <p:spPr>
          <a:xfrm flipH="1" flipV="1">
            <a:off x="5983920" y="3005280"/>
            <a:ext cx="978120" cy="8312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78" name="Gerade Verbindung mit Pfeil 32"/>
          <p:cNvCxnSpPr>
            <a:stCxn id="479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79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80" name="Gerade Verbindung mit Pfeil 89"/>
          <p:cNvCxnSpPr/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481" name="Gerade Verbindung mit Pfeil 34"/>
          <p:cNvCxnSpPr>
            <a:stCxn id="482" idx="2"/>
          </p:cNvCxnSpPr>
          <p:nvPr/>
        </p:nvCxnSpPr>
        <p:spPr>
          <a:xfrm flipH="1">
            <a:off x="5109840" y="1131840"/>
            <a:ext cx="471240" cy="5090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82" name="Textfeld 35"/>
          <p:cNvSpPr/>
          <p:nvPr/>
        </p:nvSpPr>
        <p:spPr>
          <a:xfrm>
            <a:off x="4949280" y="885960"/>
            <a:ext cx="12628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83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484" name="Textfeld 45"/>
          <p:cNvSpPr/>
          <p:nvPr/>
        </p:nvSpPr>
        <p:spPr>
          <a:xfrm>
            <a:off x="2595240" y="941760"/>
            <a:ext cx="215568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86" name="Gerade Verbindung mit Pfeil 6"/>
          <p:cNvCxnSpPr>
            <a:stCxn id="485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487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488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89" name="Rechteck 11"/>
          <p:cNvSpPr/>
          <p:nvPr/>
        </p:nvSpPr>
        <p:spPr>
          <a:xfrm>
            <a:off x="5839920" y="1662840"/>
            <a:ext cx="286560" cy="392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490" name="Textfeld 14"/>
          <p:cNvSpPr/>
          <p:nvPr/>
        </p:nvSpPr>
        <p:spPr>
          <a:xfrm>
            <a:off x="6638760" y="1379160"/>
            <a:ext cx="12056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Münzzähler EUR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91" name="Gerade Verbindung mit Pfeil 15"/>
          <p:cNvCxnSpPr>
            <a:stCxn id="490" idx="1"/>
          </p:cNvCxnSpPr>
          <p:nvPr/>
        </p:nvCxnSpPr>
        <p:spPr>
          <a:xfrm flipH="1">
            <a:off x="6022440" y="1501920"/>
            <a:ext cx="616680" cy="2995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92" name="Textfeld 8"/>
          <p:cNvSpPr/>
          <p:nvPr/>
        </p:nvSpPr>
        <p:spPr>
          <a:xfrm>
            <a:off x="6780240" y="4157280"/>
            <a:ext cx="1744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93" name="Gerade Verbindung mit Pfeil 10"/>
          <p:cNvCxnSpPr>
            <a:stCxn id="494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494" name="Textfeld 16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Textfeld 21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Rechteck: abgerundete Ecken 22"/>
          <p:cNvSpPr/>
          <p:nvPr/>
        </p:nvSpPr>
        <p:spPr>
          <a:xfrm rot="1178400">
            <a:off x="6517440" y="23940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400V!!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Textfeld 31"/>
          <p:cNvSpPr/>
          <p:nvPr/>
        </p:nvSpPr>
        <p:spPr>
          <a:xfrm>
            <a:off x="5115240" y="4819680"/>
            <a:ext cx="40284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5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*zur Überbrückung des Bezahlsystems -&gt; Freischaltung</a:t>
            </a:r>
            <a:endParaRPr b="0" lang="de-DE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feld 39"/>
          <p:cNvSpPr/>
          <p:nvPr/>
        </p:nvSpPr>
        <p:spPr>
          <a:xfrm>
            <a:off x="6649560" y="1702440"/>
            <a:ext cx="1345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Schlüsselschalter*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00" name="Gerade Verbindung mit Pfeil 40"/>
          <p:cNvCxnSpPr>
            <a:stCxn id="499" idx="1"/>
          </p:cNvCxnSpPr>
          <p:nvPr/>
        </p:nvCxnSpPr>
        <p:spPr>
          <a:xfrm flipH="1">
            <a:off x="6050160" y="1825200"/>
            <a:ext cx="599760" cy="2718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01" name="Ellipse 41"/>
          <p:cNvSpPr/>
          <p:nvPr/>
        </p:nvSpPr>
        <p:spPr>
          <a:xfrm>
            <a:off x="5981400" y="2083320"/>
            <a:ext cx="54720" cy="54720"/>
          </a:xfrm>
          <a:prstGeom prst="ellipse">
            <a:avLst/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6120" bIns="-61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502" name="Textfeld 48"/>
          <p:cNvSpPr/>
          <p:nvPr/>
        </p:nvSpPr>
        <p:spPr>
          <a:xfrm>
            <a:off x="6951240" y="366300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4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54-400-010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/>
          </p:nvPr>
        </p:nvSpPr>
        <p:spPr>
          <a:xfrm>
            <a:off x="494280" y="5083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mit Münzzähler CHF V2 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506" name="Gerade Verbindung mit Pfeil 37"/>
          <p:cNvCxnSpPr>
            <a:stCxn id="507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08" name="Gerade Verbindung mit Pfeil 38"/>
          <p:cNvCxnSpPr>
            <a:stCxn id="509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10" name="Gerade Verbindung mit Pfeil 42"/>
          <p:cNvCxnSpPr/>
          <p:nvPr/>
        </p:nvCxnSpPr>
        <p:spPr>
          <a:xfrm flipH="1">
            <a:off x="5654160" y="1129320"/>
            <a:ext cx="740160" cy="6188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11" name="Gerade Verbindung mit Pfeil 46"/>
          <p:cNvCxnSpPr>
            <a:stCxn id="512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09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Textfeld 54"/>
          <p:cNvSpPr/>
          <p:nvPr/>
        </p:nvSpPr>
        <p:spPr>
          <a:xfrm>
            <a:off x="6397200" y="99576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15" name="Gerade Verbindung mit Pfeil 65"/>
          <p:cNvCxnSpPr>
            <a:stCxn id="514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516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18" name="Gerade Verbindung mit Pfeil 18"/>
          <p:cNvCxnSpPr>
            <a:stCxn id="519" idx="1"/>
          </p:cNvCxnSpPr>
          <p:nvPr/>
        </p:nvCxnSpPr>
        <p:spPr>
          <a:xfrm flipH="1" flipV="1">
            <a:off x="6030720" y="2211840"/>
            <a:ext cx="952560" cy="547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19" name="Textfeld 20"/>
          <p:cNvSpPr/>
          <p:nvPr/>
        </p:nvSpPr>
        <p:spPr>
          <a:xfrm>
            <a:off x="6982920" y="198936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20" name="Gerade Verbindung mit Pfeil 24"/>
          <p:cNvCxnSpPr/>
          <p:nvPr/>
        </p:nvCxnSpPr>
        <p:spPr>
          <a:xfrm flipH="1" flipV="1">
            <a:off x="6111360" y="2783520"/>
            <a:ext cx="1061280" cy="42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21" name="Textfeld 25"/>
          <p:cNvSpPr/>
          <p:nvPr/>
        </p:nvSpPr>
        <p:spPr>
          <a:xfrm>
            <a:off x="7209000" y="31334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(60°)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22" name="Gerade Verbindung mit Pfeil 28"/>
          <p:cNvCxnSpPr/>
          <p:nvPr/>
        </p:nvCxnSpPr>
        <p:spPr>
          <a:xfrm flipH="1" flipV="1">
            <a:off x="5983920" y="3005280"/>
            <a:ext cx="978120" cy="8312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23" name="Gerade Verbindung mit Pfeil 32"/>
          <p:cNvCxnSpPr>
            <a:stCxn id="524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24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25" name="Gerade Verbindung mit Pfeil 89"/>
          <p:cNvCxnSpPr/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526" name="Gerade Verbindung mit Pfeil 34"/>
          <p:cNvCxnSpPr>
            <a:stCxn id="527" idx="2"/>
          </p:cNvCxnSpPr>
          <p:nvPr/>
        </p:nvCxnSpPr>
        <p:spPr>
          <a:xfrm flipH="1">
            <a:off x="5109840" y="1131840"/>
            <a:ext cx="471240" cy="5090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27" name="Textfeld 35"/>
          <p:cNvSpPr/>
          <p:nvPr/>
        </p:nvSpPr>
        <p:spPr>
          <a:xfrm>
            <a:off x="4949280" y="885960"/>
            <a:ext cx="12628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28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529" name="Textfeld 45"/>
          <p:cNvSpPr/>
          <p:nvPr/>
        </p:nvSpPr>
        <p:spPr>
          <a:xfrm>
            <a:off x="2595240" y="941760"/>
            <a:ext cx="215568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31" name="Gerade Verbindung mit Pfeil 6"/>
          <p:cNvCxnSpPr>
            <a:stCxn id="530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32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533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34" name="Rechteck 11"/>
          <p:cNvSpPr/>
          <p:nvPr/>
        </p:nvSpPr>
        <p:spPr>
          <a:xfrm>
            <a:off x="5839920" y="1662840"/>
            <a:ext cx="286560" cy="48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535" name="Textfeld 14"/>
          <p:cNvSpPr/>
          <p:nvPr/>
        </p:nvSpPr>
        <p:spPr>
          <a:xfrm>
            <a:off x="6556320" y="1317240"/>
            <a:ext cx="12398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Münzzähler CHF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36" name="Gerade Verbindung mit Pfeil 15"/>
          <p:cNvCxnSpPr>
            <a:stCxn id="535" idx="1"/>
          </p:cNvCxnSpPr>
          <p:nvPr/>
        </p:nvCxnSpPr>
        <p:spPr>
          <a:xfrm flipH="1">
            <a:off x="5995080" y="1440000"/>
            <a:ext cx="561600" cy="4165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37" name="Textfeld 8"/>
          <p:cNvSpPr/>
          <p:nvPr/>
        </p:nvSpPr>
        <p:spPr>
          <a:xfrm>
            <a:off x="6780240" y="4157280"/>
            <a:ext cx="1744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38" name="Gerade Verbindung mit Pfeil 10"/>
          <p:cNvCxnSpPr>
            <a:stCxn id="539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39" name="Textfeld 16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feld 4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Rechteck: abgerundete Ecken 7"/>
          <p:cNvSpPr/>
          <p:nvPr/>
        </p:nvSpPr>
        <p:spPr>
          <a:xfrm rot="1178400">
            <a:off x="6517440" y="23940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400V!!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feld 12"/>
          <p:cNvSpPr/>
          <p:nvPr/>
        </p:nvSpPr>
        <p:spPr>
          <a:xfrm>
            <a:off x="6642720" y="1620000"/>
            <a:ext cx="1345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Schlüsselschalter*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44" name="Gerade Verbindung mit Pfeil 21"/>
          <p:cNvCxnSpPr>
            <a:stCxn id="543" idx="1"/>
          </p:cNvCxnSpPr>
          <p:nvPr/>
        </p:nvCxnSpPr>
        <p:spPr>
          <a:xfrm flipH="1">
            <a:off x="6042960" y="1742760"/>
            <a:ext cx="600120" cy="3474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45" name="Ellipse 29"/>
          <p:cNvSpPr/>
          <p:nvPr/>
        </p:nvSpPr>
        <p:spPr>
          <a:xfrm>
            <a:off x="5995080" y="2055600"/>
            <a:ext cx="54720" cy="54720"/>
          </a:xfrm>
          <a:prstGeom prst="ellipse">
            <a:avLst/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6120" bIns="-61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546" name="Textfeld 30"/>
          <p:cNvSpPr/>
          <p:nvPr/>
        </p:nvSpPr>
        <p:spPr>
          <a:xfrm>
            <a:off x="5115240" y="4819680"/>
            <a:ext cx="40284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5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*zur Überbrückung des Bezahlsystems -&gt; Freischaltung</a:t>
            </a:r>
            <a:endParaRPr b="0" lang="de-DE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feld 31"/>
          <p:cNvSpPr/>
          <p:nvPr/>
        </p:nvSpPr>
        <p:spPr>
          <a:xfrm>
            <a:off x="6958800" y="363996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rafik 23" descr=""/>
          <p:cNvPicPr/>
          <p:nvPr/>
        </p:nvPicPr>
        <p:blipFill>
          <a:blip r:embed="rId1"/>
          <a:stretch/>
        </p:blipFill>
        <p:spPr>
          <a:xfrm>
            <a:off x="628560" y="937440"/>
            <a:ext cx="6793920" cy="420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– Technik Übersicht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50" name="Textfeld 9"/>
          <p:cNvSpPr/>
          <p:nvPr/>
        </p:nvSpPr>
        <p:spPr>
          <a:xfrm>
            <a:off x="7159320" y="4528440"/>
            <a:ext cx="1984320" cy="55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de-AT" sz="1000" strike="noStrike" u="none">
                <a:solidFill>
                  <a:schemeClr val="accent1"/>
                </a:solidFill>
                <a:effectLst/>
                <a:uFillTx/>
                <a:latin typeface="Tahoma"/>
              </a:rPr>
              <a:t>Zu- und Abwasser Schlauch Zufuhr (Öffnung auf der Rückseite)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51" name="Gerade Verbindung mit Pfeil 10"/>
          <p:cNvCxnSpPr/>
          <p:nvPr/>
        </p:nvCxnSpPr>
        <p:spPr>
          <a:xfrm flipH="1" flipV="1">
            <a:off x="4497480" y="4662720"/>
            <a:ext cx="2661840" cy="1429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52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/>
          </p:nvPr>
        </p:nvSpPr>
        <p:spPr>
          <a:xfrm>
            <a:off x="642240" y="9705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Optisch von außen wie Veloclean Pro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230V statt 400V!!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Heizstab mit Wasserspeicher </a:t>
            </a: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statt Durchlauferhitzer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Boiler 3,7l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Wasser wird auf 80°C erhitzt und mit Mischventil zum Kaltwasser beigemischt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Ausgangstemperatur abhängig von Konfiguration (siehe nächste Seite)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Druckluftpaket</a:t>
            </a: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kann aus Platzmangel </a:t>
            </a: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NICHT VERBAUT werden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Schmutzwasserpumpe NICHT STANDARD </a:t>
            </a: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-&gt; kann nachgerüstet werden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54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55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556" name="Rechteck: abgerundete Ecken 5"/>
          <p:cNvSpPr/>
          <p:nvPr/>
        </p:nvSpPr>
        <p:spPr>
          <a:xfrm rot="1178400">
            <a:off x="6517440" y="23940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230V!!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PlaceHolder 4"/>
          <p:cNvSpPr>
            <a:spLocks noGrp="1"/>
          </p:cNvSpPr>
          <p:nvPr>
            <p:ph/>
          </p:nvPr>
        </p:nvSpPr>
        <p:spPr>
          <a:xfrm>
            <a:off x="725040" y="263520"/>
            <a:ext cx="153756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Core 2026</a:t>
            </a:r>
            <a:endParaRPr b="0" lang="de-DE" sz="1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/>
          </p:nvPr>
        </p:nvSpPr>
        <p:spPr>
          <a:xfrm>
            <a:off x="635400" y="1032480"/>
            <a:ext cx="820080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Optisch von außen wie Veloclean Pro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230V Versorgung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Erhitzen und Speichern von Warmwasser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8,0 bar Druck/ 1,5 l/min Wasserdurchfluss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3 Optionen (Leistung abhängig von der elektrischen Einstellung vor Ort - 9/11/15A 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Option</a:t>
            </a:r>
            <a:r>
              <a:rPr b="1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1: 230V/9A </a:t>
            </a: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-&gt; 3 Fahrräder mit 40°C vor dem Nachheizen (ca. 6 min Nachheizzeit)*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Option</a:t>
            </a:r>
            <a:r>
              <a:rPr b="1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2: 230V/11,1A </a:t>
            </a: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-&gt; 4 Fahrräder mit 47°C vor dem Nachheizen (ca. 5 min Nachheizzeit)*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Option</a:t>
            </a:r>
            <a:r>
              <a:rPr b="1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3: 230V/15,4A </a:t>
            </a:r>
            <a:r>
              <a:rPr b="0" lang="de-AT" sz="16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-&gt; hält die Temperatur dauerhaft auf 50°C*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*</a:t>
            </a:r>
            <a:r>
              <a:rPr b="1" lang="de-AT" sz="12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Definition Vollbetrieb = 90 Sek. Waschen, 20 Sek. Bike wenden, 90 Sek. Waschen, 60 Sek. Pause</a:t>
            </a:r>
            <a:endParaRPr b="0" lang="de-DE" sz="12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153756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Core 2026</a:t>
            </a:r>
            <a:endParaRPr b="0" lang="de-DE" sz="1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60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61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/>
          </p:nvPr>
        </p:nvSpPr>
        <p:spPr>
          <a:xfrm>
            <a:off x="387360" y="1002600"/>
            <a:ext cx="860508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Abhängig von der Zuleitungsstromstärke kann die Heizleistung verändert werden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algn="ctr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algn="ctr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algn="ctr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Der Heizbetrieb ist standardmäßig von 8 bis 18Uhr voreingestellt -&gt; In diesen Zeiten heizt die Maschine das Wasser auf. Kann in der Software angepasst werden (KDID wird darauf geschult)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63" name="PlaceHolder 2"/>
          <p:cNvSpPr>
            <a:spLocks noGrp="1"/>
          </p:cNvSpPr>
          <p:nvPr>
            <p:ph/>
          </p:nvPr>
        </p:nvSpPr>
        <p:spPr>
          <a:xfrm>
            <a:off x="725040" y="263520"/>
            <a:ext cx="127764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Core 2025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 HEIZLEISTUNG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65" name="PlaceHolder 4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graphicFrame>
        <p:nvGraphicFramePr>
          <p:cNvPr id="566" name="Objekt 7"/>
          <p:cNvGraphicFramePr/>
          <p:nvPr/>
        </p:nvGraphicFramePr>
        <p:xfrm>
          <a:off x="444600" y="1676520"/>
          <a:ext cx="8484480" cy="1840320"/>
        </p:xfrm>
        <a:graphic>
          <a:graphicData uri="http://schemas.openxmlformats.org/presentationml/2006/ole">
            <p:oleObj progId="Excel.Sheet.12" r:id="rId1" spid="">
              <p:embed/>
              <p:pic>
                <p:nvPicPr>
                  <p:cNvPr id="567" name="Objekt 7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444600" y="1676520"/>
                    <a:ext cx="8484480" cy="184032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9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54-400-011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/>
          </p:nvPr>
        </p:nvSpPr>
        <p:spPr>
          <a:xfrm>
            <a:off x="494280" y="542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571" name="Gerade Verbindung mit Pfeil 37"/>
          <p:cNvCxnSpPr>
            <a:stCxn id="572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73" name="Gerade Verbindung mit Pfeil 38"/>
          <p:cNvCxnSpPr>
            <a:stCxn id="574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75" name="Gerade Verbindung mit Pfeil 42"/>
          <p:cNvCxnSpPr/>
          <p:nvPr/>
        </p:nvCxnSpPr>
        <p:spPr>
          <a:xfrm flipH="1">
            <a:off x="5654160" y="1129320"/>
            <a:ext cx="740160" cy="6188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76" name="Gerade Verbindung mit Pfeil 46"/>
          <p:cNvCxnSpPr>
            <a:stCxn id="577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74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feld 54"/>
          <p:cNvSpPr/>
          <p:nvPr/>
        </p:nvSpPr>
        <p:spPr>
          <a:xfrm>
            <a:off x="6397200" y="99576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80" name="Gerade Verbindung mit Pfeil 65"/>
          <p:cNvCxnSpPr>
            <a:stCxn id="579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581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83" name="Gerade Verbindung mit Pfeil 18"/>
          <p:cNvCxnSpPr>
            <a:stCxn id="584" idx="1"/>
          </p:cNvCxnSpPr>
          <p:nvPr/>
        </p:nvCxnSpPr>
        <p:spPr>
          <a:xfrm flipH="1">
            <a:off x="5974200" y="2039040"/>
            <a:ext cx="843840" cy="1335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84" name="Textfeld 20"/>
          <p:cNvSpPr/>
          <p:nvPr/>
        </p:nvSpPr>
        <p:spPr>
          <a:xfrm>
            <a:off x="6817680" y="176220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85" name="Gerade Verbindung mit Pfeil 24"/>
          <p:cNvCxnSpPr/>
          <p:nvPr/>
        </p:nvCxnSpPr>
        <p:spPr>
          <a:xfrm flipH="1" flipV="1">
            <a:off x="6111360" y="2783520"/>
            <a:ext cx="1061280" cy="425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86" name="Textfeld 25"/>
          <p:cNvSpPr/>
          <p:nvPr/>
        </p:nvSpPr>
        <p:spPr>
          <a:xfrm>
            <a:off x="7209000" y="31334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+ Boiler (80°C)*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87" name="Gerade Verbindung mit Pfeil 28"/>
          <p:cNvCxnSpPr/>
          <p:nvPr/>
        </p:nvCxnSpPr>
        <p:spPr>
          <a:xfrm flipH="1" flipV="1">
            <a:off x="5983920" y="3005280"/>
            <a:ext cx="978120" cy="8312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88" name="Gerade Verbindung mit Pfeil 32"/>
          <p:cNvCxnSpPr>
            <a:stCxn id="589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89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90" name="Gerade Verbindung mit Pfeil 89"/>
          <p:cNvCxnSpPr/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591" name="Gerade Verbindung mit Pfeil 34"/>
          <p:cNvCxnSpPr>
            <a:stCxn id="592" idx="2"/>
          </p:cNvCxnSpPr>
          <p:nvPr/>
        </p:nvCxnSpPr>
        <p:spPr>
          <a:xfrm flipH="1">
            <a:off x="5112720" y="1078200"/>
            <a:ext cx="573840" cy="5832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592" name="Textfeld 35"/>
          <p:cNvSpPr/>
          <p:nvPr/>
        </p:nvSpPr>
        <p:spPr>
          <a:xfrm>
            <a:off x="5055840" y="832320"/>
            <a:ext cx="126072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94" name="Gerade Verbindung mit Pfeil 6"/>
          <p:cNvCxnSpPr>
            <a:stCxn id="593" idx="1"/>
          </p:cNvCxnSpPr>
          <p:nvPr/>
        </p:nvCxnSpPr>
        <p:spPr>
          <a:xfrm flipH="1" flipV="1">
            <a:off x="5547960" y="2509200"/>
            <a:ext cx="1591200" cy="2808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595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596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597" name="Rechteck 11"/>
          <p:cNvSpPr/>
          <p:nvPr/>
        </p:nvSpPr>
        <p:spPr>
          <a:xfrm>
            <a:off x="5885280" y="1662840"/>
            <a:ext cx="185400" cy="392400"/>
          </a:xfrm>
          <a:prstGeom prst="rect">
            <a:avLst/>
          </a:prstGeom>
          <a:solidFill>
            <a:srgbClr val="a2c13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598" name="Textfeld 8"/>
          <p:cNvSpPr/>
          <p:nvPr/>
        </p:nvSpPr>
        <p:spPr>
          <a:xfrm>
            <a:off x="6780240" y="4157280"/>
            <a:ext cx="174492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99" name="Gerade Verbindung mit Pfeil 10"/>
          <p:cNvCxnSpPr>
            <a:stCxn id="600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00" name="Textfeld 16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feld 4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Rechteck: abgerundete Ecken 7"/>
          <p:cNvSpPr/>
          <p:nvPr/>
        </p:nvSpPr>
        <p:spPr>
          <a:xfrm rot="1178400">
            <a:off x="6531480" y="25416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230V!!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Textfeld 12"/>
          <p:cNvSpPr/>
          <p:nvPr/>
        </p:nvSpPr>
        <p:spPr>
          <a:xfrm>
            <a:off x="4840200" y="4826520"/>
            <a:ext cx="45648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5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*heizt mit reduzierter Leistung und speichert in einem Boiler</a:t>
            </a:r>
            <a:endParaRPr b="0" lang="de-DE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05" name="Gerade Verbindung mit Pfeil 21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beb1a8"/>
            </a:solidFill>
            <a:miter/>
            <a:tailEnd len="med" type="triangle" w="med"/>
          </a:ln>
        </p:spPr>
      </p:cxnSp>
      <p:sp>
        <p:nvSpPr>
          <p:cNvPr id="606" name="Textfeld 22"/>
          <p:cNvSpPr/>
          <p:nvPr/>
        </p:nvSpPr>
        <p:spPr>
          <a:xfrm>
            <a:off x="2837160" y="968760"/>
            <a:ext cx="2155680" cy="399600"/>
          </a:xfrm>
          <a:prstGeom prst="rect">
            <a:avLst/>
          </a:prstGeom>
          <a:solidFill>
            <a:srgbClr val="b3b3b3"/>
          </a:solidFill>
          <a:ln>
            <a:solidFill>
              <a:srgbClr val="4e4e4e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Multiplikationszeichen 23"/>
          <p:cNvSpPr/>
          <p:nvPr/>
        </p:nvSpPr>
        <p:spPr>
          <a:xfrm>
            <a:off x="3398400" y="838080"/>
            <a:ext cx="776880" cy="70848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608" name="Textfeld 47"/>
          <p:cNvSpPr/>
          <p:nvPr/>
        </p:nvSpPr>
        <p:spPr>
          <a:xfrm>
            <a:off x="6958800" y="366300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0" name="Rechteck 59"/>
          <p:cNvSpPr/>
          <p:nvPr/>
        </p:nvSpPr>
        <p:spPr>
          <a:xfrm>
            <a:off x="5885280" y="1662840"/>
            <a:ext cx="185400" cy="392400"/>
          </a:xfrm>
          <a:prstGeom prst="rect">
            <a:avLst/>
          </a:prstGeom>
          <a:solidFill>
            <a:srgbClr val="a2c13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611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54-400-012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612" name="PlaceHolder 2"/>
          <p:cNvSpPr>
            <a:spLocks noGrp="1"/>
          </p:cNvSpPr>
          <p:nvPr>
            <p:ph/>
          </p:nvPr>
        </p:nvSpPr>
        <p:spPr>
          <a:xfrm>
            <a:off x="494280" y="4600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 mit Nayax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613" name="Gerade Verbindung mit Pfeil 37"/>
          <p:cNvCxnSpPr>
            <a:stCxn id="614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15" name="Gerade Verbindung mit Pfeil 38"/>
          <p:cNvCxnSpPr>
            <a:stCxn id="616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17" name="Gerade Verbindung mit Pfeil 42"/>
          <p:cNvCxnSpPr/>
          <p:nvPr/>
        </p:nvCxnSpPr>
        <p:spPr>
          <a:xfrm flipH="1">
            <a:off x="5731200" y="723600"/>
            <a:ext cx="1127160" cy="10753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18" name="Gerade Verbindung mit Pfeil 46"/>
          <p:cNvCxnSpPr>
            <a:stCxn id="619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16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0" name="Textfeld 54"/>
          <p:cNvSpPr/>
          <p:nvPr/>
        </p:nvSpPr>
        <p:spPr>
          <a:xfrm>
            <a:off x="6534360" y="47088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4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22" name="Gerade Verbindung mit Pfeil 65"/>
          <p:cNvCxnSpPr>
            <a:stCxn id="621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623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25" name="Gerade Verbindung mit Pfeil 18"/>
          <p:cNvCxnSpPr>
            <a:stCxn id="626" idx="1"/>
          </p:cNvCxnSpPr>
          <p:nvPr/>
        </p:nvCxnSpPr>
        <p:spPr>
          <a:xfrm flipH="1" flipV="1">
            <a:off x="5946840" y="2199960"/>
            <a:ext cx="1050120" cy="1353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26" name="Textfeld 20"/>
          <p:cNvSpPr/>
          <p:nvPr/>
        </p:nvSpPr>
        <p:spPr>
          <a:xfrm>
            <a:off x="6996600" y="205812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27" name="Gerade Verbindung mit Pfeil 24"/>
          <p:cNvCxnSpPr/>
          <p:nvPr/>
        </p:nvCxnSpPr>
        <p:spPr>
          <a:xfrm flipH="1" flipV="1">
            <a:off x="6042960" y="2791080"/>
            <a:ext cx="1129680" cy="4176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28" name="Textfeld 25"/>
          <p:cNvSpPr/>
          <p:nvPr/>
        </p:nvSpPr>
        <p:spPr>
          <a:xfrm>
            <a:off x="7078320" y="30578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+ Boiler (80°C)**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29" name="Gerade Verbindung mit Pfeil 28"/>
          <p:cNvCxnSpPr/>
          <p:nvPr/>
        </p:nvCxnSpPr>
        <p:spPr>
          <a:xfrm flipH="1" flipV="1">
            <a:off x="5983920" y="3005280"/>
            <a:ext cx="978120" cy="8312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30" name="Gerade Verbindung mit Pfeil 32"/>
          <p:cNvCxnSpPr>
            <a:stCxn id="631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31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32" name="Gerade Verbindung mit Pfeil 89"/>
          <p:cNvCxnSpPr/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633" name="Gerade Verbindung mit Pfeil 34"/>
          <p:cNvCxnSpPr/>
          <p:nvPr/>
        </p:nvCxnSpPr>
        <p:spPr>
          <a:xfrm flipH="1">
            <a:off x="5108040" y="1134360"/>
            <a:ext cx="461160" cy="5295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34" name="Textfeld 35"/>
          <p:cNvSpPr/>
          <p:nvPr/>
        </p:nvSpPr>
        <p:spPr>
          <a:xfrm>
            <a:off x="5085360" y="907920"/>
            <a:ext cx="12754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35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beb1a8"/>
            </a:solidFill>
            <a:miter/>
            <a:tailEnd len="med" type="triangle" w="med"/>
          </a:ln>
        </p:spPr>
      </p:cxnSp>
      <p:sp>
        <p:nvSpPr>
          <p:cNvPr id="636" name="Textfeld 45"/>
          <p:cNvSpPr/>
          <p:nvPr/>
        </p:nvSpPr>
        <p:spPr>
          <a:xfrm>
            <a:off x="2837160" y="968760"/>
            <a:ext cx="2155680" cy="399600"/>
          </a:xfrm>
          <a:prstGeom prst="rect">
            <a:avLst/>
          </a:prstGeom>
          <a:solidFill>
            <a:srgbClr val="b3b3b3"/>
          </a:solidFill>
          <a:ln>
            <a:solidFill>
              <a:srgbClr val="4e4e4e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38" name="Gerade Verbindung mit Pfeil 6"/>
          <p:cNvCxnSpPr>
            <a:stCxn id="637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39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640" name="Textfeld 12"/>
          <p:cNvSpPr/>
          <p:nvPr/>
        </p:nvSpPr>
        <p:spPr>
          <a:xfrm>
            <a:off x="6780240" y="4157280"/>
            <a:ext cx="174492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41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642" name="Gerade Verbindung mit Pfeil 14"/>
          <p:cNvCxnSpPr>
            <a:stCxn id="643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43" name="Textfeld 15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4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Textfeld 21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6" name="Textfeld 30"/>
          <p:cNvSpPr/>
          <p:nvPr/>
        </p:nvSpPr>
        <p:spPr>
          <a:xfrm>
            <a:off x="4874400" y="4889520"/>
            <a:ext cx="45648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**heizt mit reduzierter Leistung und speichert in einem Boiler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7" name="Rechteck: abgerundete Ecken 4"/>
          <p:cNvSpPr/>
          <p:nvPr/>
        </p:nvSpPr>
        <p:spPr>
          <a:xfrm rot="1178400">
            <a:off x="5238720" y="170640"/>
            <a:ext cx="1092960" cy="43956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230V!!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Multiplikationszeichen 22"/>
          <p:cNvSpPr/>
          <p:nvPr/>
        </p:nvSpPr>
        <p:spPr>
          <a:xfrm>
            <a:off x="3398400" y="838080"/>
            <a:ext cx="776880" cy="70848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649" name="Textfeld 48"/>
          <p:cNvSpPr/>
          <p:nvPr/>
        </p:nvSpPr>
        <p:spPr>
          <a:xfrm>
            <a:off x="4888080" y="4709520"/>
            <a:ext cx="40284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*zur Überbrückung des Bezahlsystems -&gt; Freischaltung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feld 49"/>
          <p:cNvSpPr/>
          <p:nvPr/>
        </p:nvSpPr>
        <p:spPr>
          <a:xfrm>
            <a:off x="6325560" y="1302480"/>
            <a:ext cx="15188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Nayax Bezahlterminal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Ellipse 50"/>
          <p:cNvSpPr/>
          <p:nvPr/>
        </p:nvSpPr>
        <p:spPr>
          <a:xfrm>
            <a:off x="5876280" y="2007720"/>
            <a:ext cx="123480" cy="12348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57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2480" bIns="424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cxnSp>
        <p:nvCxnSpPr>
          <p:cNvPr id="652" name="Gerade Verbindung mit Pfeil 51"/>
          <p:cNvCxnSpPr>
            <a:stCxn id="650" idx="1"/>
          </p:cNvCxnSpPr>
          <p:nvPr/>
        </p:nvCxnSpPr>
        <p:spPr>
          <a:xfrm flipH="1">
            <a:off x="5979240" y="1425240"/>
            <a:ext cx="346680" cy="5824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53" name="Textfeld 52"/>
          <p:cNvSpPr/>
          <p:nvPr/>
        </p:nvSpPr>
        <p:spPr>
          <a:xfrm>
            <a:off x="6512040" y="1654560"/>
            <a:ext cx="1345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Schlüsselschalter*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54" name="Gerade Verbindung mit Pfeil 55"/>
          <p:cNvCxnSpPr>
            <a:stCxn id="653" idx="1"/>
            <a:endCxn id="655" idx="7"/>
          </p:cNvCxnSpPr>
          <p:nvPr/>
        </p:nvCxnSpPr>
        <p:spPr>
          <a:xfrm flipH="1">
            <a:off x="6083280" y="1777320"/>
            <a:ext cx="429120" cy="2728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55" name="Ellipse 57"/>
          <p:cNvSpPr/>
          <p:nvPr/>
        </p:nvSpPr>
        <p:spPr>
          <a:xfrm>
            <a:off x="6036480" y="2041920"/>
            <a:ext cx="54720" cy="54720"/>
          </a:xfrm>
          <a:prstGeom prst="ellipse">
            <a:avLst/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6120" bIns="-61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656" name="Textfeld 61"/>
          <p:cNvSpPr/>
          <p:nvPr/>
        </p:nvSpPr>
        <p:spPr>
          <a:xfrm>
            <a:off x="6958800" y="364752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rafik 5" descr=""/>
          <p:cNvPicPr/>
          <p:nvPr/>
        </p:nvPicPr>
        <p:blipFill>
          <a:blip r:embed="rId1"/>
          <a:stretch/>
        </p:blipFill>
        <p:spPr>
          <a:xfrm>
            <a:off x="1512720" y="1314000"/>
            <a:ext cx="5257440" cy="371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8" name="Rechteck 59"/>
          <p:cNvSpPr/>
          <p:nvPr/>
        </p:nvSpPr>
        <p:spPr>
          <a:xfrm>
            <a:off x="5885280" y="1662840"/>
            <a:ext cx="185400" cy="392400"/>
          </a:xfrm>
          <a:prstGeom prst="rect">
            <a:avLst/>
          </a:prstGeom>
          <a:solidFill>
            <a:srgbClr val="a2c13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659" name="PlaceHolder 1"/>
          <p:cNvSpPr>
            <a:spLocks noGrp="1"/>
          </p:cNvSpPr>
          <p:nvPr>
            <p:ph/>
          </p:nvPr>
        </p:nvSpPr>
        <p:spPr>
          <a:xfrm>
            <a:off x="628560" y="96696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MatNr: 54-400-013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660" name="PlaceHolder 2"/>
          <p:cNvSpPr>
            <a:spLocks noGrp="1"/>
          </p:cNvSpPr>
          <p:nvPr>
            <p:ph/>
          </p:nvPr>
        </p:nvSpPr>
        <p:spPr>
          <a:xfrm>
            <a:off x="494280" y="4600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4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 mit Münzzähler EUR</a:t>
            </a:r>
            <a:endParaRPr b="0" lang="de-DE" sz="2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cxnSp>
        <p:nvCxnSpPr>
          <p:cNvPr id="661" name="Gerade Verbindung mit Pfeil 37"/>
          <p:cNvCxnSpPr>
            <a:stCxn id="662" idx="3"/>
          </p:cNvCxnSpPr>
          <p:nvPr/>
        </p:nvCxnSpPr>
        <p:spPr>
          <a:xfrm>
            <a:off x="2279160" y="2426400"/>
            <a:ext cx="775080" cy="77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63" name="Gerade Verbindung mit Pfeil 38"/>
          <p:cNvCxnSpPr>
            <a:stCxn id="664" idx="3"/>
          </p:cNvCxnSpPr>
          <p:nvPr/>
        </p:nvCxnSpPr>
        <p:spPr>
          <a:xfrm flipV="1">
            <a:off x="2550600" y="1546200"/>
            <a:ext cx="1611360" cy="7128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65" name="Gerade Verbindung mit Pfeil 42"/>
          <p:cNvCxnSpPr/>
          <p:nvPr/>
        </p:nvCxnSpPr>
        <p:spPr>
          <a:xfrm flipH="1">
            <a:off x="5731200" y="723600"/>
            <a:ext cx="1127160" cy="10753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66" name="Gerade Verbindung mit Pfeil 46"/>
          <p:cNvCxnSpPr>
            <a:stCxn id="667" idx="3"/>
          </p:cNvCxnSpPr>
          <p:nvPr/>
        </p:nvCxnSpPr>
        <p:spPr>
          <a:xfrm>
            <a:off x="2039040" y="3785760"/>
            <a:ext cx="620640" cy="1767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64" name="Textfeld 53"/>
          <p:cNvSpPr/>
          <p:nvPr/>
        </p:nvSpPr>
        <p:spPr>
          <a:xfrm>
            <a:off x="1237680" y="1417320"/>
            <a:ext cx="1312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Fahrradhalter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Textfeld 54"/>
          <p:cNvSpPr/>
          <p:nvPr/>
        </p:nvSpPr>
        <p:spPr>
          <a:xfrm>
            <a:off x="6534360" y="470880"/>
            <a:ext cx="1201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Reinigungslanze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2" name="Textfeld 56"/>
          <p:cNvSpPr/>
          <p:nvPr/>
        </p:nvSpPr>
        <p:spPr>
          <a:xfrm>
            <a:off x="1219320" y="2226600"/>
            <a:ext cx="105984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Rückwand im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WI CI Layout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feld 58"/>
          <p:cNvSpPr/>
          <p:nvPr/>
        </p:nvSpPr>
        <p:spPr>
          <a:xfrm>
            <a:off x="981000" y="3663000"/>
            <a:ext cx="10580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Auffahrrampe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Textfeld 64"/>
          <p:cNvSpPr/>
          <p:nvPr/>
        </p:nvSpPr>
        <p:spPr>
          <a:xfrm>
            <a:off x="4135680" y="4255920"/>
            <a:ext cx="120024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70" name="Gerade Verbindung mit Pfeil 65"/>
          <p:cNvCxnSpPr>
            <a:stCxn id="669" idx="0"/>
          </p:cNvCxnSpPr>
          <p:nvPr/>
        </p:nvCxnSpPr>
        <p:spPr>
          <a:xfrm flipV="1">
            <a:off x="4735800" y="3047760"/>
            <a:ext cx="308520" cy="120852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671" name="Textfeld 66"/>
          <p:cNvSpPr/>
          <p:nvPr/>
        </p:nvSpPr>
        <p:spPr>
          <a:xfrm>
            <a:off x="7914960" y="1163160"/>
            <a:ext cx="908280" cy="21492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OPTIONAL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feld 67"/>
          <p:cNvSpPr/>
          <p:nvPr/>
        </p:nvSpPr>
        <p:spPr>
          <a:xfrm>
            <a:off x="7914960" y="834480"/>
            <a:ext cx="908280" cy="21492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STANDARD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73" name="Gerade Verbindung mit Pfeil 18"/>
          <p:cNvCxnSpPr>
            <a:stCxn id="674" idx="1"/>
          </p:cNvCxnSpPr>
          <p:nvPr/>
        </p:nvCxnSpPr>
        <p:spPr>
          <a:xfrm flipH="1" flipV="1">
            <a:off x="5946840" y="2199960"/>
            <a:ext cx="1050120" cy="1353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74" name="Textfeld 20"/>
          <p:cNvSpPr/>
          <p:nvPr/>
        </p:nvSpPr>
        <p:spPr>
          <a:xfrm>
            <a:off x="6996600" y="2058120"/>
            <a:ext cx="175752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Tasten für Umschaltung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Wasser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ffffff"/>
              </a:buClr>
              <a:buFont typeface="OpenSymbol"/>
              <a:buChar char="-"/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75" name="Gerade Verbindung mit Pfeil 24"/>
          <p:cNvCxnSpPr/>
          <p:nvPr/>
        </p:nvCxnSpPr>
        <p:spPr>
          <a:xfrm flipH="1" flipV="1">
            <a:off x="6042960" y="2791080"/>
            <a:ext cx="1129680" cy="4176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76" name="Textfeld 25"/>
          <p:cNvSpPr/>
          <p:nvPr/>
        </p:nvSpPr>
        <p:spPr>
          <a:xfrm>
            <a:off x="7078320" y="3057840"/>
            <a:ext cx="133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Durchlauferhitzer + Boiler (80°C)**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77" name="Gerade Verbindung mit Pfeil 28"/>
          <p:cNvCxnSpPr/>
          <p:nvPr/>
        </p:nvCxnSpPr>
        <p:spPr>
          <a:xfrm flipH="1" flipV="1">
            <a:off x="5983920" y="3005280"/>
            <a:ext cx="978120" cy="83124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78" name="Gerade Verbindung mit Pfeil 32"/>
          <p:cNvCxnSpPr>
            <a:stCxn id="679" idx="0"/>
          </p:cNvCxnSpPr>
          <p:nvPr/>
        </p:nvCxnSpPr>
        <p:spPr>
          <a:xfrm flipH="1" flipV="1">
            <a:off x="5580360" y="3267360"/>
            <a:ext cx="376560" cy="61200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79" name="Textfeld 33"/>
          <p:cNvSpPr/>
          <p:nvPr/>
        </p:nvSpPr>
        <p:spPr>
          <a:xfrm>
            <a:off x="5424480" y="3879000"/>
            <a:ext cx="106416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Integrierter Ölabscheider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80" name="Gerade Verbindung mit Pfeil 89"/>
          <p:cNvCxnSpPr/>
          <p:nvPr/>
        </p:nvCxnSpPr>
        <p:spPr>
          <a:xfrm flipV="1">
            <a:off x="3157560" y="4289400"/>
            <a:ext cx="231120" cy="237240"/>
          </a:xfrm>
          <a:prstGeom prst="straightConnector1">
            <a:avLst/>
          </a:prstGeom>
          <a:ln w="19050">
            <a:solidFill>
              <a:srgbClr val="99cc00"/>
            </a:solidFill>
            <a:miter/>
            <a:tailEnd len="med" type="triangle" w="med"/>
          </a:ln>
        </p:spPr>
      </p:cxnSp>
      <p:cxnSp>
        <p:nvCxnSpPr>
          <p:cNvPr id="681" name="Gerade Verbindung mit Pfeil 34"/>
          <p:cNvCxnSpPr/>
          <p:nvPr/>
        </p:nvCxnSpPr>
        <p:spPr>
          <a:xfrm flipH="1">
            <a:off x="5108040" y="1134360"/>
            <a:ext cx="461160" cy="5295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82" name="Textfeld 35"/>
          <p:cNvSpPr/>
          <p:nvPr/>
        </p:nvSpPr>
        <p:spPr>
          <a:xfrm>
            <a:off x="5085360" y="907920"/>
            <a:ext cx="12754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Reinigungsbürste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83" name="Gerade Verbindung mit Pfeil 44"/>
          <p:cNvCxnSpPr/>
          <p:nvPr/>
        </p:nvCxnSpPr>
        <p:spPr>
          <a:xfrm>
            <a:off x="4607640" y="1230840"/>
            <a:ext cx="340920" cy="450360"/>
          </a:xfrm>
          <a:prstGeom prst="straightConnector1">
            <a:avLst/>
          </a:prstGeom>
          <a:ln w="19050">
            <a:solidFill>
              <a:srgbClr val="beb1a8"/>
            </a:solidFill>
            <a:miter/>
            <a:tailEnd len="med" type="triangle" w="med"/>
          </a:ln>
        </p:spPr>
      </p:cxnSp>
      <p:sp>
        <p:nvSpPr>
          <p:cNvPr id="684" name="Textfeld 45"/>
          <p:cNvSpPr/>
          <p:nvPr/>
        </p:nvSpPr>
        <p:spPr>
          <a:xfrm>
            <a:off x="2837160" y="968760"/>
            <a:ext cx="2155680" cy="399600"/>
          </a:xfrm>
          <a:prstGeom prst="rect">
            <a:avLst/>
          </a:prstGeom>
          <a:solidFill>
            <a:srgbClr val="b3b3b3"/>
          </a:solidFill>
          <a:ln>
            <a:solidFill>
              <a:srgbClr val="4e4e4e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5" name="Textfeld 2"/>
          <p:cNvSpPr/>
          <p:nvPr/>
        </p:nvSpPr>
        <p:spPr>
          <a:xfrm>
            <a:off x="7138800" y="2666880"/>
            <a:ext cx="10364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86" name="Gerade Verbindung mit Pfeil 6"/>
          <p:cNvCxnSpPr>
            <a:stCxn id="685" idx="1"/>
          </p:cNvCxnSpPr>
          <p:nvPr/>
        </p:nvCxnSpPr>
        <p:spPr>
          <a:xfrm flipH="1" flipV="1">
            <a:off x="5526720" y="2621880"/>
            <a:ext cx="1612440" cy="168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cxnSp>
        <p:nvCxnSpPr>
          <p:cNvPr id="687" name="Gerade Verbindung mit Pfeil 9"/>
          <p:cNvCxnSpPr/>
          <p:nvPr/>
        </p:nvCxnSpPr>
        <p:spPr>
          <a:xfrm flipH="1" flipV="1">
            <a:off x="3933000" y="3402000"/>
            <a:ext cx="787680" cy="85860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sp>
        <p:nvSpPr>
          <p:cNvPr id="688" name="Textfeld 12"/>
          <p:cNvSpPr/>
          <p:nvPr/>
        </p:nvSpPr>
        <p:spPr>
          <a:xfrm>
            <a:off x="6780240" y="4157280"/>
            <a:ext cx="1744920" cy="399600"/>
          </a:xfrm>
          <a:prstGeom prst="rect">
            <a:avLst/>
          </a:prstGeom>
          <a:solidFill>
            <a:srgbClr val="c6e968"/>
          </a:solidFill>
          <a:ln w="38100">
            <a:solidFill>
              <a:srgbClr val="c6e96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Schmutzwasserpumpe inkl. Niveausensor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89" name="Gerade Verbindung mit Pfeil 13"/>
          <p:cNvCxnSpPr/>
          <p:nvPr/>
        </p:nvCxnSpPr>
        <p:spPr>
          <a:xfrm flipH="1" flipV="1">
            <a:off x="5977080" y="3267360"/>
            <a:ext cx="840600" cy="874440"/>
          </a:xfrm>
          <a:prstGeom prst="straightConnector1">
            <a:avLst/>
          </a:prstGeom>
          <a:ln w="19050">
            <a:solidFill>
              <a:srgbClr val="c6e968"/>
            </a:solidFill>
            <a:miter/>
            <a:tailEnd len="med" type="triangle" w="med"/>
          </a:ln>
        </p:spPr>
      </p:cxnSp>
      <p:cxnSp>
        <p:nvCxnSpPr>
          <p:cNvPr id="690" name="Gerade Verbindung mit Pfeil 14"/>
          <p:cNvCxnSpPr>
            <a:stCxn id="691" idx="3"/>
          </p:cNvCxnSpPr>
          <p:nvPr/>
        </p:nvCxnSpPr>
        <p:spPr>
          <a:xfrm>
            <a:off x="2218320" y="3072600"/>
            <a:ext cx="999360" cy="5371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691" name="Textfeld 15"/>
          <p:cNvSpPr/>
          <p:nvPr/>
        </p:nvSpPr>
        <p:spPr>
          <a:xfrm>
            <a:off x="1429920" y="2949840"/>
            <a:ext cx="78840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Gitterrost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2" name="Inhaltsplatzhalter 2"/>
          <p:cNvSpPr/>
          <p:nvPr/>
        </p:nvSpPr>
        <p:spPr>
          <a:xfrm>
            <a:off x="725040" y="263520"/>
            <a:ext cx="487440" cy="249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70560" bIns="525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10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2026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Textfeld 21"/>
          <p:cNvSpPr/>
          <p:nvPr/>
        </p:nvSpPr>
        <p:spPr>
          <a:xfrm>
            <a:off x="2552040" y="4526280"/>
            <a:ext cx="1211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Schwerlastrollen + Stellfüße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4" name="Textfeld 30"/>
          <p:cNvSpPr/>
          <p:nvPr/>
        </p:nvSpPr>
        <p:spPr>
          <a:xfrm>
            <a:off x="4874400" y="4889520"/>
            <a:ext cx="45648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**heizt mit reduzierter Leistung und speichert in einem Boiler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Rechteck: abgerundete Ecken 4"/>
          <p:cNvSpPr/>
          <p:nvPr/>
        </p:nvSpPr>
        <p:spPr>
          <a:xfrm rot="1178400">
            <a:off x="5768640" y="180360"/>
            <a:ext cx="679680" cy="23400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1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230V!!</a:t>
            </a:r>
            <a:endParaRPr b="0" lang="de-DE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Multiplikationszeichen 22"/>
          <p:cNvSpPr/>
          <p:nvPr/>
        </p:nvSpPr>
        <p:spPr>
          <a:xfrm>
            <a:off x="3398400" y="838080"/>
            <a:ext cx="776880" cy="70848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697" name="Textfeld 48"/>
          <p:cNvSpPr/>
          <p:nvPr/>
        </p:nvSpPr>
        <p:spPr>
          <a:xfrm>
            <a:off x="4888080" y="4709520"/>
            <a:ext cx="4028400" cy="2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*zur Überbrückung des Bezahlsystems -&gt; Freischaltung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8" name="Textfeld 49"/>
          <p:cNvSpPr/>
          <p:nvPr/>
        </p:nvSpPr>
        <p:spPr>
          <a:xfrm>
            <a:off x="6325560" y="1302480"/>
            <a:ext cx="15188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Münzzähler </a:t>
            </a:r>
            <a:r>
              <a:rPr b="1" lang="de-AT" sz="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(Beckmann)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Ellipse 50"/>
          <p:cNvSpPr/>
          <p:nvPr/>
        </p:nvSpPr>
        <p:spPr>
          <a:xfrm>
            <a:off x="5876280" y="2007720"/>
            <a:ext cx="123480" cy="12348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57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2480" bIns="424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cxnSp>
        <p:nvCxnSpPr>
          <p:cNvPr id="700" name="Gerade Verbindung mit Pfeil 51"/>
          <p:cNvCxnSpPr>
            <a:stCxn id="698" idx="1"/>
          </p:cNvCxnSpPr>
          <p:nvPr/>
        </p:nvCxnSpPr>
        <p:spPr>
          <a:xfrm flipH="1">
            <a:off x="6179400" y="1425240"/>
            <a:ext cx="146520" cy="22932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701" name="Textfeld 52"/>
          <p:cNvSpPr/>
          <p:nvPr/>
        </p:nvSpPr>
        <p:spPr>
          <a:xfrm>
            <a:off x="6512040" y="1654560"/>
            <a:ext cx="1345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Schlüsselschalter*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02" name="Gerade Verbindung mit Pfeil 55"/>
          <p:cNvCxnSpPr>
            <a:stCxn id="701" idx="1"/>
            <a:endCxn id="703" idx="2"/>
          </p:cNvCxnSpPr>
          <p:nvPr/>
        </p:nvCxnSpPr>
        <p:spPr>
          <a:xfrm flipH="1">
            <a:off x="6027840" y="1777320"/>
            <a:ext cx="484560" cy="4863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704" name="Ellipse 57"/>
          <p:cNvSpPr/>
          <p:nvPr/>
        </p:nvSpPr>
        <p:spPr>
          <a:xfrm>
            <a:off x="6036480" y="2041920"/>
            <a:ext cx="54720" cy="54720"/>
          </a:xfrm>
          <a:prstGeom prst="ellipse">
            <a:avLst/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6120" bIns="-61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705" name="Textfeld 61"/>
          <p:cNvSpPr/>
          <p:nvPr/>
        </p:nvSpPr>
        <p:spPr>
          <a:xfrm>
            <a:off x="6958800" y="3647520"/>
            <a:ext cx="1849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Calpeda Kreiselpumpe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(max 7 bar Druckerhöhung)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06" name="Grafik 11" descr=""/>
          <p:cNvPicPr/>
          <p:nvPr/>
        </p:nvPicPr>
        <p:blipFill>
          <a:blip r:embed="rId2"/>
          <a:stretch/>
        </p:blipFill>
        <p:spPr>
          <a:xfrm>
            <a:off x="5832720" y="1663560"/>
            <a:ext cx="390240" cy="599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PlaceHolder 1"/>
          <p:cNvSpPr>
            <a:spLocks noGrp="1"/>
          </p:cNvSpPr>
          <p:nvPr>
            <p:ph/>
          </p:nvPr>
        </p:nvSpPr>
        <p:spPr>
          <a:xfrm>
            <a:off x="389880" y="1498320"/>
            <a:ext cx="4666320" cy="3190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178920" indent="-17892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Saubere Ablage von Waschdüse und -bürste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8920" indent="-17892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Schmutzwasser von der Bürste oder Waschdüse fließt kontrolliert zurück in die Wanne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8920" indent="-17892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Aus rostfreiem Stahl (Niro)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algn="just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08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Standard Lanzenköcher 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8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(auf Maschine nicht dargestellt)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09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710" name="Grafik 9" descr=""/>
          <p:cNvPicPr/>
          <p:nvPr/>
        </p:nvPicPr>
        <p:blipFill>
          <a:blip r:embed="rId1"/>
          <a:stretch/>
        </p:blipFill>
        <p:spPr>
          <a:xfrm>
            <a:off x="5041080" y="2254320"/>
            <a:ext cx="1857960" cy="2397960"/>
          </a:xfrm>
          <a:prstGeom prst="rect">
            <a:avLst/>
          </a:prstGeom>
          <a:noFill/>
          <a:ln w="28575">
            <a:solidFill>
              <a:srgbClr val="99cc00"/>
            </a:solidFill>
            <a:round/>
          </a:ln>
        </p:spPr>
      </p:pic>
      <p:pic>
        <p:nvPicPr>
          <p:cNvPr id="711" name="Grafik 13" descr=""/>
          <p:cNvPicPr/>
          <p:nvPr/>
        </p:nvPicPr>
        <p:blipFill>
          <a:blip r:embed="rId2"/>
          <a:stretch/>
        </p:blipFill>
        <p:spPr>
          <a:xfrm>
            <a:off x="7036920" y="2252160"/>
            <a:ext cx="1704240" cy="2392200"/>
          </a:xfrm>
          <a:prstGeom prst="rect">
            <a:avLst/>
          </a:prstGeom>
          <a:noFill/>
          <a:ln w="28575">
            <a:solidFill>
              <a:srgbClr val="99cc00"/>
            </a:solidFill>
            <a:round/>
          </a:ln>
        </p:spPr>
      </p:pic>
      <p:sp>
        <p:nvSpPr>
          <p:cNvPr id="712" name="Textfeld 22"/>
          <p:cNvSpPr/>
          <p:nvPr/>
        </p:nvSpPr>
        <p:spPr>
          <a:xfrm>
            <a:off x="6562800" y="1675800"/>
            <a:ext cx="1769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Lanzenköcher </a:t>
            </a: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für Waschbürste und -düse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13" name="Gerade Verbindung mit Pfeil 23"/>
          <p:cNvCxnSpPr>
            <a:stCxn id="712" idx="1"/>
          </p:cNvCxnSpPr>
          <p:nvPr/>
        </p:nvCxnSpPr>
        <p:spPr>
          <a:xfrm flipH="1">
            <a:off x="5950080" y="1875600"/>
            <a:ext cx="613080" cy="89496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714" name="Gerade Verbindung mit Pfeil 26"/>
          <p:cNvCxnSpPr/>
          <p:nvPr/>
        </p:nvCxnSpPr>
        <p:spPr>
          <a:xfrm>
            <a:off x="7997400" y="2005920"/>
            <a:ext cx="198360" cy="93528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715" name="Gerade Verbindung mit Pfeil 30"/>
          <p:cNvCxnSpPr/>
          <p:nvPr/>
        </p:nvCxnSpPr>
        <p:spPr>
          <a:xfrm>
            <a:off x="7194600" y="2069640"/>
            <a:ext cx="762120" cy="130824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16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rafik 22" descr=""/>
          <p:cNvPicPr/>
          <p:nvPr/>
        </p:nvPicPr>
        <p:blipFill>
          <a:blip r:embed="rId1"/>
          <a:stretch/>
        </p:blipFill>
        <p:spPr>
          <a:xfrm>
            <a:off x="628560" y="938880"/>
            <a:ext cx="6584760" cy="420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8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Core - Übersicht Technik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19" name="Textfeld 9"/>
          <p:cNvSpPr/>
          <p:nvPr/>
        </p:nvSpPr>
        <p:spPr>
          <a:xfrm>
            <a:off x="7397640" y="4312440"/>
            <a:ext cx="174600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de-AT" sz="1200" strike="noStrike" u="none">
                <a:solidFill>
                  <a:schemeClr val="accent1"/>
                </a:solidFill>
                <a:effectLst/>
                <a:uFillTx/>
                <a:latin typeface="Tahoma"/>
              </a:rPr>
              <a:t>Zu- und Abwasser Schlauch Zufuhr (Öffnung auf der Rückseite)</a:t>
            </a:r>
            <a:endParaRPr b="0" lang="de-D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20" name="Gerade Verbindung mit Pfeil 10"/>
          <p:cNvCxnSpPr/>
          <p:nvPr/>
        </p:nvCxnSpPr>
        <p:spPr>
          <a:xfrm flipH="1" flipV="1">
            <a:off x="4451760" y="4892400"/>
            <a:ext cx="2946240" cy="164160"/>
          </a:xfrm>
          <a:prstGeom prst="straightConnector1">
            <a:avLst/>
          </a:prstGeom>
          <a:ln w="19050">
            <a:solidFill>
              <a:srgbClr val="94c11c"/>
            </a:solidFill>
            <a:miter/>
            <a:tailEnd len="med" type="triangle" w="med"/>
          </a:ln>
        </p:spPr>
      </p:cxnSp>
      <p:sp>
        <p:nvSpPr>
          <p:cNvPr id="721" name="Inhaltsplatzhalter 2"/>
          <p:cNvSpPr/>
          <p:nvPr/>
        </p:nvSpPr>
        <p:spPr>
          <a:xfrm>
            <a:off x="725040" y="263520"/>
            <a:ext cx="96516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Zubehör/Optionen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23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724" name="Grafik 6" descr=""/>
          <p:cNvPicPr/>
          <p:nvPr/>
        </p:nvPicPr>
        <p:blipFill>
          <a:blip r:embed="rId1"/>
          <a:srcRect l="0" t="6020" r="8563" b="0"/>
          <a:stretch/>
        </p:blipFill>
        <p:spPr>
          <a:xfrm>
            <a:off x="819000" y="993240"/>
            <a:ext cx="4498920" cy="381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5" name="Textfeld 15"/>
          <p:cNvSpPr/>
          <p:nvPr/>
        </p:nvSpPr>
        <p:spPr>
          <a:xfrm>
            <a:off x="5036760" y="4040640"/>
            <a:ext cx="20898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Laufradhalter Paket mit Rollen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MatNr: 54-401-002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26" name="Gerade Verbindung mit Pfeil 16"/>
          <p:cNvCxnSpPr/>
          <p:nvPr/>
        </p:nvCxnSpPr>
        <p:spPr>
          <a:xfrm flipH="1" flipV="1">
            <a:off x="4190040" y="3249360"/>
            <a:ext cx="852840" cy="96660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727" name="Gerade Verbindung mit Pfeil 17"/>
          <p:cNvCxnSpPr>
            <a:stCxn id="728" idx="1"/>
          </p:cNvCxnSpPr>
          <p:nvPr/>
        </p:nvCxnSpPr>
        <p:spPr>
          <a:xfrm flipH="1" flipV="1">
            <a:off x="4572000" y="1297440"/>
            <a:ext cx="1278000" cy="37224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28" name="Textfeld 18"/>
          <p:cNvSpPr/>
          <p:nvPr/>
        </p:nvSpPr>
        <p:spPr>
          <a:xfrm>
            <a:off x="5849640" y="1392480"/>
            <a:ext cx="2155680" cy="5536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Druckluftpaket: Druckluftpistole, Spiralschlauch und Kompressor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MatNr: 54-401-008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29" name="Gerade Verbindung mit Pfeil 21"/>
          <p:cNvCxnSpPr/>
          <p:nvPr/>
        </p:nvCxnSpPr>
        <p:spPr>
          <a:xfrm flipH="1" flipV="1">
            <a:off x="3227040" y="3987000"/>
            <a:ext cx="1809000" cy="22896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30" name="Textfeld 22"/>
          <p:cNvSpPr/>
          <p:nvPr/>
        </p:nvSpPr>
        <p:spPr>
          <a:xfrm>
            <a:off x="6254280" y="2371680"/>
            <a:ext cx="1744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Schmutzwasserpumpe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MatNr: 54-401-010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31" name="Gerade Verbindung mit Pfeil 23"/>
          <p:cNvCxnSpPr>
            <a:stCxn id="730" idx="1"/>
          </p:cNvCxnSpPr>
          <p:nvPr/>
        </p:nvCxnSpPr>
        <p:spPr>
          <a:xfrm flipH="1">
            <a:off x="5042520" y="2571480"/>
            <a:ext cx="1212120" cy="48996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32" name="Inhaltsplatzhalter 2"/>
          <p:cNvSpPr/>
          <p:nvPr/>
        </p:nvSpPr>
        <p:spPr>
          <a:xfrm>
            <a:off x="725040" y="263520"/>
            <a:ext cx="185076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 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Textfeld 2"/>
          <p:cNvSpPr/>
          <p:nvPr/>
        </p:nvSpPr>
        <p:spPr>
          <a:xfrm>
            <a:off x="6254280" y="3216600"/>
            <a:ext cx="174492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Kettenreiniger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MatNr: 54-401-026/027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34" name="Gerade Verbindung mit Pfeil 7"/>
          <p:cNvCxnSpPr/>
          <p:nvPr/>
        </p:nvCxnSpPr>
        <p:spPr>
          <a:xfrm flipH="1" flipV="1">
            <a:off x="4055400" y="1390680"/>
            <a:ext cx="2199240" cy="183312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735" name="Gerade Verbindung mit Pfeil 9"/>
          <p:cNvCxnSpPr/>
          <p:nvPr/>
        </p:nvCxnSpPr>
        <p:spPr>
          <a:xfrm flipH="1">
            <a:off x="3644280" y="3642840"/>
            <a:ext cx="3132720" cy="28404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PlaceHolder 1"/>
          <p:cNvSpPr>
            <a:spLocks noGrp="1"/>
          </p:cNvSpPr>
          <p:nvPr>
            <p:ph/>
          </p:nvPr>
        </p:nvSpPr>
        <p:spPr>
          <a:xfrm>
            <a:off x="621720" y="1457280"/>
            <a:ext cx="562032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Alternative Positionierung va. für schwere Räder (E-Bikes), welche nicht einfach und ergonomisch aufgehängt werden können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Hinten 4er Rollenpaket (variabel am Gitterrost)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lvl="1" marL="399960" indent="-206280" defTabSz="385920">
              <a:lnSpc>
                <a:spcPct val="90000"/>
              </a:lnSpc>
              <a:spcBef>
                <a:spcPts val="422"/>
              </a:spcBef>
              <a:buClr>
                <a:srgbClr val="575656"/>
              </a:buClr>
              <a:buFont typeface="Symbol" charset="2"/>
              <a:buChar char="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Vorne Vorderrad Fixierung</a:t>
            </a:r>
            <a:endParaRPr b="0" lang="de-DE" sz="14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737" name="Content Placeholder 13" descr=""/>
          <p:cNvPicPr/>
          <p:nvPr/>
        </p:nvPicPr>
        <p:blipFill>
          <a:blip r:embed="rId1"/>
          <a:stretch/>
        </p:blipFill>
        <p:spPr>
          <a:xfrm>
            <a:off x="5672160" y="2537280"/>
            <a:ext cx="3471480" cy="22708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</p:pic>
      <p:sp>
        <p:nvSpPr>
          <p:cNvPr id="738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- Laufradhalter Paket mit Rollen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54-401-002 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39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740" name="Grafik 14" descr=""/>
          <p:cNvPicPr/>
          <p:nvPr/>
        </p:nvPicPr>
        <p:blipFill>
          <a:blip r:embed="rId2"/>
          <a:stretch/>
        </p:blipFill>
        <p:spPr>
          <a:xfrm>
            <a:off x="6436080" y="1089720"/>
            <a:ext cx="1904400" cy="18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1" name="Grafik 15" descr=""/>
          <p:cNvPicPr/>
          <p:nvPr/>
        </p:nvPicPr>
        <p:blipFill>
          <a:blip r:embed="rId3"/>
          <a:stretch/>
        </p:blipFill>
        <p:spPr>
          <a:xfrm>
            <a:off x="2211120" y="2714040"/>
            <a:ext cx="2681280" cy="2228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2" name="Textfeld 16"/>
          <p:cNvSpPr/>
          <p:nvPr/>
        </p:nvSpPr>
        <p:spPr>
          <a:xfrm rot="20679000">
            <a:off x="3312360" y="4435920"/>
            <a:ext cx="15555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</a:rPr>
              <a:t>STANDARD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3" name="Ellipse 17"/>
          <p:cNvSpPr/>
          <p:nvPr/>
        </p:nvSpPr>
        <p:spPr>
          <a:xfrm rot="3595800">
            <a:off x="7111440" y="2118240"/>
            <a:ext cx="205920" cy="45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rgbClr val="ffffff">
                  <a:alpha val="1000"/>
                </a:srgbClr>
              </a:solidFill>
              <a:effectLst/>
              <a:uFillTx/>
              <a:latin typeface="Tahoma"/>
            </a:endParaRPr>
          </a:p>
        </p:txBody>
      </p:sp>
      <p:sp>
        <p:nvSpPr>
          <p:cNvPr id="744" name="Ellipse 18"/>
          <p:cNvSpPr/>
          <p:nvPr/>
        </p:nvSpPr>
        <p:spPr>
          <a:xfrm rot="2093400">
            <a:off x="7615080" y="1798920"/>
            <a:ext cx="249840" cy="45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rgbClr val="ffffff">
                  <a:alpha val="1000"/>
                </a:srgbClr>
              </a:solidFill>
              <a:effectLst/>
              <a:uFillTx/>
              <a:latin typeface="Tahoma"/>
            </a:endParaRPr>
          </a:p>
        </p:txBody>
      </p:sp>
      <p:sp>
        <p:nvSpPr>
          <p:cNvPr id="745" name="Ellipse 19"/>
          <p:cNvSpPr/>
          <p:nvPr/>
        </p:nvSpPr>
        <p:spPr>
          <a:xfrm rot="6186600">
            <a:off x="3088440" y="2771280"/>
            <a:ext cx="249840" cy="45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rgbClr val="ffffff">
                  <a:alpha val="1000"/>
                </a:srgbClr>
              </a:solidFill>
              <a:effectLst/>
              <a:uFillTx/>
              <a:latin typeface="Tahoma"/>
            </a:endParaRPr>
          </a:p>
        </p:txBody>
      </p:sp>
      <p:sp>
        <p:nvSpPr>
          <p:cNvPr id="746" name="Textfeld 20"/>
          <p:cNvSpPr/>
          <p:nvPr/>
        </p:nvSpPr>
        <p:spPr>
          <a:xfrm>
            <a:off x="897120" y="3207240"/>
            <a:ext cx="127584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Sattelaufhängung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47" name="Gerade Verbindung mit Pfeil 21"/>
          <p:cNvCxnSpPr>
            <a:stCxn id="746" idx="3"/>
          </p:cNvCxnSpPr>
          <p:nvPr/>
        </p:nvCxnSpPr>
        <p:spPr>
          <a:xfrm flipV="1">
            <a:off x="2172960" y="3036960"/>
            <a:ext cx="1051200" cy="29340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48" name="Rechteck 28"/>
          <p:cNvSpPr/>
          <p:nvPr/>
        </p:nvSpPr>
        <p:spPr>
          <a:xfrm>
            <a:off x="753840" y="2702520"/>
            <a:ext cx="4182840" cy="2244600"/>
          </a:xfrm>
          <a:prstGeom prst="rect">
            <a:avLst/>
          </a:prstGeom>
          <a:noFill/>
          <a:ln w="28575">
            <a:solidFill>
              <a:srgbClr val="99c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749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0" name="Grafik 1" descr=""/>
          <p:cNvPicPr/>
          <p:nvPr/>
        </p:nvPicPr>
        <p:blipFill>
          <a:blip r:embed="rId4"/>
          <a:stretch/>
        </p:blipFill>
        <p:spPr>
          <a:xfrm rot="283200">
            <a:off x="7658280" y="543600"/>
            <a:ext cx="1364400" cy="945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/>
          </p:nvPr>
        </p:nvSpPr>
        <p:spPr>
          <a:xfrm>
            <a:off x="628560" y="1566720"/>
            <a:ext cx="444096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Intern verbauter Kompressor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Druckluftpistole mit Injektor und  Spiralschlauch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Primär gedacht für Trocknung (zB. Zahnkranz) nach der Wäsche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Reifenfüller mit Einschränkung möglich (max Druck 5-6bar)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752" name="Content Placeholder 8" descr=""/>
          <p:cNvPicPr/>
          <p:nvPr/>
        </p:nvPicPr>
        <p:blipFill>
          <a:blip r:embed="rId1"/>
          <a:stretch/>
        </p:blipFill>
        <p:spPr>
          <a:xfrm>
            <a:off x="4663440" y="552600"/>
            <a:ext cx="3889440" cy="37562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</p:pic>
      <p:sp>
        <p:nvSpPr>
          <p:cNvPr id="753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- Druckluftpaket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54-401-008</a:t>
            </a:r>
            <a:r>
              <a:rPr b="0" lang="de-AT" sz="20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 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54" name="Textfeld 6"/>
          <p:cNvSpPr/>
          <p:nvPr/>
        </p:nvSpPr>
        <p:spPr>
          <a:xfrm>
            <a:off x="5488920" y="4309200"/>
            <a:ext cx="142740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Druckluftpistole mit Injektor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55" name="Gerade Verbindung mit Pfeil 7"/>
          <p:cNvCxnSpPr/>
          <p:nvPr/>
        </p:nvCxnSpPr>
        <p:spPr>
          <a:xfrm flipV="1">
            <a:off x="6221520" y="3744720"/>
            <a:ext cx="764640" cy="56448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56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7" name="Flowchart: Alternate Process 8"/>
          <p:cNvSpPr/>
          <p:nvPr/>
        </p:nvSpPr>
        <p:spPr>
          <a:xfrm rot="1210200">
            <a:off x="7347960" y="793440"/>
            <a:ext cx="1512720" cy="628200"/>
          </a:xfrm>
          <a:prstGeom prst="flowChartAlternateProcess">
            <a:avLst/>
          </a:prstGeom>
          <a:solidFill>
            <a:srgbClr val="99cc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2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Installation bei Inbetriebnahme</a:t>
            </a:r>
            <a:endParaRPr b="0" lang="de-D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Content Placeholder 1" descr=""/>
          <p:cNvPicPr/>
          <p:nvPr/>
        </p:nvPicPr>
        <p:blipFill>
          <a:blip r:embed="rId1"/>
          <a:stretch/>
        </p:blipFill>
        <p:spPr>
          <a:xfrm>
            <a:off x="492840" y="2667600"/>
            <a:ext cx="2478600" cy="22345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</p:pic>
      <p:sp>
        <p:nvSpPr>
          <p:cNvPr id="759" name="PlaceHolder 1"/>
          <p:cNvSpPr>
            <a:spLocks noGrp="1"/>
          </p:cNvSpPr>
          <p:nvPr>
            <p:ph/>
          </p:nvPr>
        </p:nvSpPr>
        <p:spPr>
          <a:xfrm>
            <a:off x="552600" y="1484640"/>
            <a:ext cx="435996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Wird benötigt, wenn</a:t>
            </a: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 nicht über das Gefälle der Abfluss zum nächstliegenden Kanal oder Abwassertank möglich ist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spcAft>
                <a:spcPts val="601"/>
              </a:spcAft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Wird über den Füllstandsensor automatisch aktiviert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60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- Schmutzwasserpumpe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54-401-010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61" name="PlaceHolder 3"/>
          <p:cNvSpPr>
            <a:spLocks noGrp="1"/>
          </p:cNvSpPr>
          <p:nvPr>
            <p:ph/>
          </p:nvPr>
        </p:nvSpPr>
        <p:spPr>
          <a:xfrm>
            <a:off x="1236240" y="481608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762" name="Grafik 6" descr=""/>
          <p:cNvPicPr/>
          <p:nvPr/>
        </p:nvPicPr>
        <p:blipFill>
          <a:blip r:embed="rId2"/>
          <a:srcRect l="0" t="0" r="0" b="-1724"/>
          <a:stretch/>
        </p:blipFill>
        <p:spPr>
          <a:xfrm>
            <a:off x="5718600" y="1940760"/>
            <a:ext cx="3227400" cy="2927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3" name="Pfeil: nach rechts 7"/>
          <p:cNvSpPr/>
          <p:nvPr/>
        </p:nvSpPr>
        <p:spPr>
          <a:xfrm>
            <a:off x="8271000" y="4356360"/>
            <a:ext cx="600120" cy="2314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764" name="Textfeld 8"/>
          <p:cNvSpPr/>
          <p:nvPr/>
        </p:nvSpPr>
        <p:spPr>
          <a:xfrm>
            <a:off x="8141400" y="3987720"/>
            <a:ext cx="96192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Abfluss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5" name="Pfeil: nach rechts 10"/>
          <p:cNvSpPr/>
          <p:nvPr/>
        </p:nvSpPr>
        <p:spPr>
          <a:xfrm rot="5853600">
            <a:off x="5987520" y="2427480"/>
            <a:ext cx="600120" cy="2314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9c21d"/>
          </a:solidFill>
          <a:ln>
            <a:solidFill>
              <a:srgbClr val="718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766" name="Textfeld 11"/>
          <p:cNvSpPr/>
          <p:nvPr/>
        </p:nvSpPr>
        <p:spPr>
          <a:xfrm>
            <a:off x="6294240" y="1888560"/>
            <a:ext cx="3743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defTabSz="914400">
              <a:lnSpc>
                <a:spcPct val="100000"/>
              </a:lnSpc>
            </a:pPr>
            <a:r>
              <a:rPr b="0" lang="de-AT" sz="16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Zufluss (nach Ölabscheider)</a:t>
            </a:r>
            <a:endParaRPr b="0" lang="de-DE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67" name="Gerade Verbindung mit Pfeil 12"/>
          <p:cNvCxnSpPr/>
          <p:nvPr/>
        </p:nvCxnSpPr>
        <p:spPr>
          <a:xfrm flipH="1">
            <a:off x="6005160" y="1679040"/>
            <a:ext cx="331560" cy="61668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68" name="Textfeld 16"/>
          <p:cNvSpPr/>
          <p:nvPr/>
        </p:nvSpPr>
        <p:spPr>
          <a:xfrm>
            <a:off x="5718600" y="1432800"/>
            <a:ext cx="123552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Füllstand-Sensor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69" name="Grafik 17" descr=""/>
          <p:cNvPicPr/>
          <p:nvPr/>
        </p:nvPicPr>
        <p:blipFill>
          <a:blip r:embed="rId3"/>
          <a:stretch/>
        </p:blipFill>
        <p:spPr>
          <a:xfrm>
            <a:off x="3068280" y="2774160"/>
            <a:ext cx="2499840" cy="20376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770" name="Gerade Verbindung mit Pfeil 18"/>
          <p:cNvCxnSpPr/>
          <p:nvPr/>
        </p:nvCxnSpPr>
        <p:spPr>
          <a:xfrm flipH="1">
            <a:off x="4845240" y="1674360"/>
            <a:ext cx="1105560" cy="154944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771" name="Textfeld 34"/>
          <p:cNvSpPr/>
          <p:nvPr/>
        </p:nvSpPr>
        <p:spPr>
          <a:xfrm>
            <a:off x="4205160" y="4112640"/>
            <a:ext cx="120960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de-AT" sz="12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Öl- und schlammfreies Abwasser</a:t>
            </a:r>
            <a:endParaRPr b="0" lang="de-D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2" name="Inhaltsplatzhalter 2"/>
          <p:cNvSpPr/>
          <p:nvPr/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Inhaltsplatzhalter 2"/>
          <p:cNvSpPr/>
          <p:nvPr/>
        </p:nvSpPr>
        <p:spPr>
          <a:xfrm>
            <a:off x="725040" y="263520"/>
            <a:ext cx="185076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 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4" name="Textfeld 13"/>
          <p:cNvSpPr/>
          <p:nvPr/>
        </p:nvSpPr>
        <p:spPr>
          <a:xfrm>
            <a:off x="7151040" y="575280"/>
            <a:ext cx="2062080" cy="55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de-AT" sz="10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fließender Übergang Neu-Maschinen auf „Piusi“ ab 2025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de-AT" sz="10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 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75" name="Grafik 20" descr=""/>
          <p:cNvPicPr/>
          <p:nvPr/>
        </p:nvPicPr>
        <p:blipFill>
          <a:blip r:embed="rId4"/>
          <a:stretch/>
        </p:blipFill>
        <p:spPr>
          <a:xfrm>
            <a:off x="7522560" y="1025280"/>
            <a:ext cx="907920" cy="77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6" name="Rechteck 21"/>
          <p:cNvSpPr/>
          <p:nvPr/>
        </p:nvSpPr>
        <p:spPr>
          <a:xfrm>
            <a:off x="7151040" y="589680"/>
            <a:ext cx="1903320" cy="12196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777" name="Flowchart: Alternate Process 8"/>
          <p:cNvSpPr/>
          <p:nvPr/>
        </p:nvSpPr>
        <p:spPr>
          <a:xfrm rot="1210200">
            <a:off x="5776920" y="238680"/>
            <a:ext cx="1431000" cy="593640"/>
          </a:xfrm>
          <a:prstGeom prst="flowChartAlternateProcess">
            <a:avLst/>
          </a:prstGeom>
          <a:solidFill>
            <a:srgbClr val="99cc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Standard in Veloclean Pro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PlaceHolder 1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- Kettenreinigungsbürste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54-401-026 Kettenreinigungsbürste 1,0m (Modell 2025)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54-401-027 Kettenreinigungsbürste 3,2m (Modell 2023-24)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79" name="Inhaltsplatzhalter 2"/>
          <p:cNvSpPr/>
          <p:nvPr/>
        </p:nvSpPr>
        <p:spPr>
          <a:xfrm>
            <a:off x="725040" y="263520"/>
            <a:ext cx="185076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 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0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341400" y="1805760"/>
            <a:ext cx="1650960" cy="2945880"/>
          </a:xfrm>
          <a:prstGeom prst="rect">
            <a:avLst/>
          </a:prstGeom>
          <a:ln w="0">
            <a:noFill/>
          </a:ln>
        </p:spPr>
      </p:pic>
      <p:pic>
        <p:nvPicPr>
          <p:cNvPr id="781" name="Grafik 4" descr=""/>
          <p:cNvPicPr/>
          <p:nvPr/>
        </p:nvPicPr>
        <p:blipFill>
          <a:blip r:embed="rId4"/>
          <a:stretch/>
        </p:blipFill>
        <p:spPr>
          <a:xfrm>
            <a:off x="1019520" y="1774800"/>
            <a:ext cx="4357080" cy="2945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63" fill="hold"/>
                                        <p:tgtEl>
                                          <p:spTgt spid="7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7" restart="whenNotActive" nodeType="interactiveSeq" fill="hold">
                <p:stCondLst>
                  <p:cond delay="0" evt="onClick">
                    <p:tgtEl>
                      <p:spTgt spid="780"/>
                    </p:tgtEl>
                  </p:cond>
                </p:stCondLst>
                <p:childTnLst>
                  <p:par>
                    <p:cTn id="8" fill="hold">
                      <p:stCondLst>
                        <p:cond delay="0" evt="onClick">
                          <p:tgtEl>
                            <p:spTgt spid="780"/>
                          </p:tgtEl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PlaceHolder 1"/>
          <p:cNvSpPr>
            <a:spLocks noGrp="1"/>
          </p:cNvSpPr>
          <p:nvPr>
            <p:ph/>
          </p:nvPr>
        </p:nvSpPr>
        <p:spPr>
          <a:xfrm>
            <a:off x="383040" y="1498320"/>
            <a:ext cx="583308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54-401-005 Reinigungsmittel Velo B 10kg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Standard Reiniger mit höchster Waschleistung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1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BIOLOGISCH ABBAUBAR (enthält Phosphate)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Empfohlene </a:t>
            </a:r>
            <a:r>
              <a:rPr b="1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Dosierung 1,5%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54-401-007 Reinigungsmittel Velo E 10kg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Alternativ Reiniger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1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BIOLOGISCH ABBAUBAR </a:t>
            </a:r>
            <a:r>
              <a:rPr b="1" lang="en-US" sz="1600" strike="noStrike" u="sng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ohne Phospate</a:t>
            </a:r>
            <a:r>
              <a:rPr b="0" lang="en-US" sz="1600" strike="noStrike" u="sng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-</a:t>
            </a: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&gt; Wird speziell für Italien benötigt!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Empfohlene </a:t>
            </a:r>
            <a:r>
              <a:rPr b="1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Dosierung 3-4% </a:t>
            </a:r>
            <a:r>
              <a:rPr b="0" lang="en-US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(höhere Beimischung für starke Reinigungsleistung)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783" name="Content Placeholder 1" descr=""/>
          <p:cNvPicPr/>
          <p:nvPr/>
        </p:nvPicPr>
        <p:blipFill>
          <a:blip r:embed="rId1"/>
          <a:stretch/>
        </p:blipFill>
        <p:spPr>
          <a:xfrm>
            <a:off x="5611680" y="625320"/>
            <a:ext cx="1810440" cy="23022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</p:pic>
      <p:sp>
        <p:nvSpPr>
          <p:cNvPr id="784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– Reinigungsmittel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785" name="Content Placeholder 6" descr=""/>
          <p:cNvPicPr/>
          <p:nvPr/>
        </p:nvPicPr>
        <p:blipFill>
          <a:blip r:embed="rId2"/>
          <a:stretch/>
        </p:blipFill>
        <p:spPr>
          <a:xfrm>
            <a:off x="6921360" y="2674800"/>
            <a:ext cx="1898280" cy="237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6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PlaceHolder 1"/>
          <p:cNvSpPr>
            <a:spLocks noGrp="1"/>
          </p:cNvSpPr>
          <p:nvPr>
            <p:ph/>
          </p:nvPr>
        </p:nvSpPr>
        <p:spPr>
          <a:xfrm>
            <a:off x="606600" y="961560"/>
            <a:ext cx="4327560" cy="1197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Einstellung zwischen 2 und 3% (Dosierpumpe Skala 40 – 60)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EMPFEHLUNG: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285840" indent="-28584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Wingdings" charset="2"/>
              <a:buChar char="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54-401-005 Reinigungsmittel Velo B – </a:t>
            </a: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1,5%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285840" indent="-28584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Wingdings" charset="2"/>
              <a:buChar char=""/>
              <a:tabLst>
                <a:tab algn="l" pos="306360"/>
              </a:tabLst>
            </a:pPr>
            <a:r>
              <a:rPr b="0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54-401-007 Reinigungsmittel Velo E – </a:t>
            </a:r>
            <a:r>
              <a:rPr b="1" lang="de-AT" sz="14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min 3%</a:t>
            </a: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88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 Dosierpumpe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89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790" name="Bild 2" descr="Membran-Dosierpumpe DDE Serie, DDE 6-10, 6 l/h | Membran-Flüssigkeitspumpen  | Pumpen (Peristaltik-, Membran- und Zentrifugalpumpen) | Liquid Handling |  Laborbedarf | Carl Roth - Deutschland"/>
          <p:cNvPicPr/>
          <p:nvPr/>
        </p:nvPicPr>
        <p:blipFill>
          <a:blip r:embed="rId1"/>
          <a:stretch/>
        </p:blipFill>
        <p:spPr>
          <a:xfrm>
            <a:off x="5982480" y="366840"/>
            <a:ext cx="1671120" cy="167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1" name="Grafik 7" descr=""/>
          <p:cNvPicPr/>
          <p:nvPr/>
        </p:nvPicPr>
        <p:blipFill>
          <a:blip r:embed="rId2"/>
          <a:stretch/>
        </p:blipFill>
        <p:spPr>
          <a:xfrm>
            <a:off x="702720" y="1587240"/>
            <a:ext cx="3799440" cy="230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2" name="Grafik 9" descr=""/>
          <p:cNvPicPr/>
          <p:nvPr/>
        </p:nvPicPr>
        <p:blipFill>
          <a:blip r:embed="rId3"/>
          <a:stretch/>
        </p:blipFill>
        <p:spPr>
          <a:xfrm>
            <a:off x="4760640" y="1930320"/>
            <a:ext cx="3943440" cy="280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3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PlaceHolder 1"/>
          <p:cNvSpPr>
            <a:spLocks noGrp="1"/>
          </p:cNvSpPr>
          <p:nvPr>
            <p:ph/>
          </p:nvPr>
        </p:nvSpPr>
        <p:spPr>
          <a:xfrm>
            <a:off x="628560" y="1156320"/>
            <a:ext cx="7886520" cy="360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sng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Nur Kosten für Reinigungsmittel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8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Zusätzliche Kosten wie Strom oder Wasser nicht enthalten</a:t>
            </a: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95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TABELLE – KOSTEN PRO WÄSCHE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796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797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98" name="Grafik 7" descr=""/>
          <p:cNvPicPr/>
          <p:nvPr/>
        </p:nvPicPr>
        <p:blipFill>
          <a:blip r:embed="rId1"/>
          <a:stretch/>
        </p:blipFill>
        <p:spPr>
          <a:xfrm>
            <a:off x="0" y="2141280"/>
            <a:ext cx="9143640" cy="1031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PlaceHolder 1"/>
          <p:cNvSpPr>
            <a:spLocks noGrp="1"/>
          </p:cNvSpPr>
          <p:nvPr>
            <p:ph/>
          </p:nvPr>
        </p:nvSpPr>
        <p:spPr>
          <a:xfrm>
            <a:off x="559080" y="580320"/>
            <a:ext cx="864288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Ölabscheiderkassette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00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01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02" name="Grafik 18" descr=""/>
          <p:cNvPicPr/>
          <p:nvPr/>
        </p:nvPicPr>
        <p:blipFill>
          <a:blip r:embed="rId1"/>
          <a:stretch/>
        </p:blipFill>
        <p:spPr>
          <a:xfrm>
            <a:off x="367920" y="932400"/>
            <a:ext cx="8642880" cy="421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3" name="Rechteck 19"/>
          <p:cNvSpPr/>
          <p:nvPr/>
        </p:nvSpPr>
        <p:spPr>
          <a:xfrm>
            <a:off x="461160" y="1969560"/>
            <a:ext cx="2080080" cy="313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804" name="Rechteck 22"/>
          <p:cNvSpPr/>
          <p:nvPr/>
        </p:nvSpPr>
        <p:spPr>
          <a:xfrm>
            <a:off x="6496200" y="756360"/>
            <a:ext cx="2428560" cy="313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/>
          </p:cNvSpPr>
          <p:nvPr>
            <p:ph/>
          </p:nvPr>
        </p:nvSpPr>
        <p:spPr>
          <a:xfrm>
            <a:off x="559080" y="580320"/>
            <a:ext cx="864288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Ölabscheiderkassette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06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07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08" name="Grafik 2" descr=""/>
          <p:cNvPicPr/>
          <p:nvPr/>
        </p:nvPicPr>
        <p:blipFill>
          <a:blip r:embed="rId1"/>
          <a:stretch/>
        </p:blipFill>
        <p:spPr>
          <a:xfrm>
            <a:off x="0" y="-636120"/>
            <a:ext cx="9201960" cy="5779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rafik 7" descr=""/>
          <p:cNvPicPr/>
          <p:nvPr/>
        </p:nvPicPr>
        <p:blipFill>
          <a:blip r:embed="rId1"/>
          <a:stretch/>
        </p:blipFill>
        <p:spPr>
          <a:xfrm>
            <a:off x="5743440" y="2764080"/>
            <a:ext cx="3164400" cy="214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0" name="PlaceHolder 1"/>
          <p:cNvSpPr>
            <a:spLocks noGrp="1"/>
          </p:cNvSpPr>
          <p:nvPr>
            <p:ph/>
          </p:nvPr>
        </p:nvSpPr>
        <p:spPr>
          <a:xfrm>
            <a:off x="518760" y="1566720"/>
            <a:ext cx="813204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Verbrauchsmaterial für Ölabscheider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Wird für die Beruhigung der Strömung benötigt (damit der Ölabscheider nicht überschwappt)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Muss getauscht werden, wenn die Poren zu sind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algn="just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Kann auch ausgewaschen werden -&gt; Vorsicht: </a:t>
            </a:r>
            <a:r>
              <a:rPr b="1" lang="de-AT" sz="1600" strike="noStrike" u="sng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sammelt Öl und muss daher gesondert entsorgt werden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11" name="PlaceHolder 2"/>
          <p:cNvSpPr>
            <a:spLocks noGrp="1"/>
          </p:cNvSpPr>
          <p:nvPr>
            <p:ph/>
          </p:nvPr>
        </p:nvSpPr>
        <p:spPr>
          <a:xfrm>
            <a:off x="574920" y="924120"/>
            <a:ext cx="864288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- Filterschaum für Ölabscheiderkassette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54-401-011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813" name="Grafik 11" descr=""/>
          <p:cNvPicPr/>
          <p:nvPr/>
        </p:nvPicPr>
        <p:blipFill>
          <a:blip r:embed="rId2"/>
          <a:stretch/>
        </p:blipFill>
        <p:spPr>
          <a:xfrm>
            <a:off x="1196640" y="3191040"/>
            <a:ext cx="2836080" cy="1603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4" name="Textfeld 12"/>
          <p:cNvSpPr/>
          <p:nvPr/>
        </p:nvSpPr>
        <p:spPr>
          <a:xfrm>
            <a:off x="4454280" y="4337280"/>
            <a:ext cx="1147680" cy="39960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Ölabscheider-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kassette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15" name="Gerade Verbindung mit Pfeil 14"/>
          <p:cNvCxnSpPr>
            <a:stCxn id="814" idx="1"/>
          </p:cNvCxnSpPr>
          <p:nvPr/>
        </p:nvCxnSpPr>
        <p:spPr>
          <a:xfrm flipH="1" flipV="1">
            <a:off x="3077280" y="4114800"/>
            <a:ext cx="1377360" cy="42264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816" name="Textfeld 20"/>
          <p:cNvSpPr/>
          <p:nvPr/>
        </p:nvSpPr>
        <p:spPr>
          <a:xfrm>
            <a:off x="4307400" y="3492000"/>
            <a:ext cx="1147680" cy="245880"/>
          </a:xfrm>
          <a:prstGeom prst="rect">
            <a:avLst/>
          </a:prstGeom>
          <a:solidFill>
            <a:srgbClr val="99cc00"/>
          </a:solidFill>
          <a:ln w="38100">
            <a:solidFill>
              <a:srgbClr val="99cc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de-AT" sz="1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Filterschaum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17" name="Gerade Verbindung mit Pfeil 21"/>
          <p:cNvCxnSpPr>
            <a:stCxn id="816" idx="1"/>
          </p:cNvCxnSpPr>
          <p:nvPr/>
        </p:nvCxnSpPr>
        <p:spPr>
          <a:xfrm flipH="1">
            <a:off x="2700000" y="3614760"/>
            <a:ext cx="1607760" cy="12168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cxnSp>
        <p:nvCxnSpPr>
          <p:cNvPr id="818" name="Gerade Verbindung mit Pfeil 13"/>
          <p:cNvCxnSpPr>
            <a:stCxn id="816" idx="3"/>
          </p:cNvCxnSpPr>
          <p:nvPr/>
        </p:nvCxnSpPr>
        <p:spPr>
          <a:xfrm>
            <a:off x="5455080" y="3614760"/>
            <a:ext cx="946080" cy="457200"/>
          </a:xfrm>
          <a:prstGeom prst="straightConnector1">
            <a:avLst/>
          </a:prstGeom>
          <a:ln w="19050">
            <a:solidFill>
              <a:srgbClr val="99cc00"/>
            </a:solidFill>
            <a:round/>
            <a:tailEnd len="med" type="triangle" w="med"/>
          </a:ln>
        </p:spPr>
      </p:cxnSp>
      <p:sp>
        <p:nvSpPr>
          <p:cNvPr id="819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PlaceHolder 1"/>
          <p:cNvSpPr>
            <a:spLocks noGrp="1"/>
          </p:cNvSpPr>
          <p:nvPr>
            <p:ph/>
          </p:nvPr>
        </p:nvSpPr>
        <p:spPr>
          <a:xfrm>
            <a:off x="621720" y="1457280"/>
            <a:ext cx="454356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Modell „Bauer ETC 400“ 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54-401-013 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lvl="1"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Modell „Beckmann“ – Neumaschine Standard  </a:t>
            </a:r>
            <a:endParaRPr b="0" lang="de-DE" sz="16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21" name="PlaceHolder 2"/>
          <p:cNvSpPr>
            <a:spLocks noGrp="1"/>
          </p:cNvSpPr>
          <p:nvPr>
            <p:ph/>
          </p:nvPr>
        </p:nvSpPr>
        <p:spPr>
          <a:xfrm>
            <a:off x="554400" y="930960"/>
            <a:ext cx="825480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– Jeton Münzzähler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54-401-012 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22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23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24" name="Grafik 11" descr=""/>
          <p:cNvPicPr/>
          <p:nvPr/>
        </p:nvPicPr>
        <p:blipFill>
          <a:blip r:embed="rId1"/>
          <a:stretch/>
        </p:blipFill>
        <p:spPr>
          <a:xfrm>
            <a:off x="6110280" y="2991600"/>
            <a:ext cx="2467800" cy="164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5" name="Grafik 14" descr=""/>
          <p:cNvPicPr/>
          <p:nvPr/>
        </p:nvPicPr>
        <p:blipFill>
          <a:blip r:embed="rId2"/>
          <a:stretch/>
        </p:blipFill>
        <p:spPr>
          <a:xfrm>
            <a:off x="6297120" y="930960"/>
            <a:ext cx="1854000" cy="1522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/>
          </p:nvPr>
        </p:nvSpPr>
        <p:spPr>
          <a:xfrm>
            <a:off x="621720" y="1457280"/>
            <a:ext cx="818748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Frostschutzmittel für die saisonale Stilllegung (Einwinterung) von VELOCLEAN PRO/CORE. Zum vollständigen Schutz aller Komponenten werden ca. 2 Liter Frostschutzmittel benötigt. Weitere Details zur Stilllegung (Einwinterung) sind der Betriebsanleitung zu entnehmen.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27" name="PlaceHolder 2"/>
          <p:cNvSpPr>
            <a:spLocks noGrp="1"/>
          </p:cNvSpPr>
          <p:nvPr>
            <p:ph/>
          </p:nvPr>
        </p:nvSpPr>
        <p:spPr>
          <a:xfrm>
            <a:off x="554400" y="930960"/>
            <a:ext cx="825480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– Kühlmittelzusatz 1,5l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76-400-142 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28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29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30" name="Grafik 8" descr=""/>
          <p:cNvPicPr/>
          <p:nvPr/>
        </p:nvPicPr>
        <p:blipFill>
          <a:blip r:embed="rId1"/>
          <a:stretch/>
        </p:blipFill>
        <p:spPr>
          <a:xfrm>
            <a:off x="4165560" y="2215440"/>
            <a:ext cx="1333440" cy="2781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PlaceHolder 1"/>
          <p:cNvSpPr>
            <a:spLocks noGrp="1"/>
          </p:cNvSpPr>
          <p:nvPr>
            <p:ph/>
          </p:nvPr>
        </p:nvSpPr>
        <p:spPr>
          <a:xfrm>
            <a:off x="621720" y="1457280"/>
            <a:ext cx="4543560" cy="319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Zum Schutz vor Witterung im Außenbereich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marL="179280" indent="-179280" defTabSz="385920">
              <a:lnSpc>
                <a:spcPct val="90000"/>
              </a:lnSpc>
              <a:spcBef>
                <a:spcPts val="422"/>
              </a:spcBef>
              <a:buClr>
                <a:srgbClr val="99c21d"/>
              </a:buClr>
              <a:buSzPct val="110000"/>
              <a:buFont typeface="Arial"/>
              <a:buChar char="•"/>
              <a:tabLst>
                <a:tab algn="l" pos="306360"/>
              </a:tabLst>
            </a:pPr>
            <a:r>
              <a:rPr b="0" lang="de-AT" sz="1600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Wasser- und Windschutz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306360"/>
              </a:tabLst>
            </a:pPr>
            <a:endParaRPr b="0" lang="de-DE" sz="14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pic>
        <p:nvPicPr>
          <p:cNvPr id="832" name="Content Placeholder 1" descr=""/>
          <p:cNvPicPr/>
          <p:nvPr/>
        </p:nvPicPr>
        <p:blipFill>
          <a:blip r:embed="rId1"/>
          <a:stretch/>
        </p:blipFill>
        <p:spPr>
          <a:xfrm>
            <a:off x="5164200" y="1413720"/>
            <a:ext cx="3790440" cy="32353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</p:pic>
      <p:sp>
        <p:nvSpPr>
          <p:cNvPr id="833" name="PlaceHolder 2"/>
          <p:cNvSpPr>
            <a:spLocks noGrp="1"/>
          </p:cNvSpPr>
          <p:nvPr>
            <p:ph/>
          </p:nvPr>
        </p:nvSpPr>
        <p:spPr>
          <a:xfrm>
            <a:off x="554400" y="930960"/>
            <a:ext cx="825480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Zubehör - Winter/Lagerhaube rechteckig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0" lang="de-AT" sz="2000" spc="31" strike="noStrike" u="none">
                <a:solidFill>
                  <a:srgbClr val="99c21d"/>
                </a:solidFill>
                <a:effectLst/>
                <a:uFillTx/>
                <a:latin typeface="Tahoma"/>
                <a:ea typeface="Tahoma"/>
              </a:rPr>
              <a:t>MatNr. 54-401-003 </a:t>
            </a:r>
            <a:endParaRPr b="0" lang="de-DE" sz="20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34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835" name="Grafik 12" descr=""/>
          <p:cNvPicPr/>
          <p:nvPr/>
        </p:nvPicPr>
        <p:blipFill>
          <a:blip r:embed="rId2"/>
          <a:srcRect l="0" t="2328" r="0" b="8143"/>
          <a:stretch/>
        </p:blipFill>
        <p:spPr>
          <a:xfrm>
            <a:off x="673920" y="2124000"/>
            <a:ext cx="4259520" cy="257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6" name="Textfeld 25"/>
          <p:cNvSpPr/>
          <p:nvPr/>
        </p:nvSpPr>
        <p:spPr>
          <a:xfrm rot="1819200">
            <a:off x="1478160" y="3315600"/>
            <a:ext cx="3048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93680" defTabSz="914400">
              <a:lnSpc>
                <a:spcPct val="100000"/>
              </a:lnSpc>
              <a:tabLst>
                <a:tab algn="l" pos="0"/>
              </a:tabLst>
            </a:pPr>
            <a:r>
              <a:rPr b="0" lang="de-AT" sz="18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BEISPIELBILD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7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Pro/Core Preisliste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39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40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841" name="Objekt 5"/>
          <p:cNvGraphicFramePr/>
          <p:nvPr/>
        </p:nvGraphicFramePr>
        <p:xfrm>
          <a:off x="725040" y="1299600"/>
          <a:ext cx="6667200" cy="1806120"/>
        </p:xfrm>
        <a:graphic>
          <a:graphicData uri="http://schemas.openxmlformats.org/presentationml/2006/ole">
            <p:oleObj progId="Excel.Sheet.12" r:id="rId1" spid="">
              <p:embed/>
              <p:pic>
                <p:nvPicPr>
                  <p:cNvPr id="842" name="Objekt 5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725040" y="1299600"/>
                    <a:ext cx="6667200" cy="180612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3" name="Objekt 7"/>
          <p:cNvGraphicFramePr/>
          <p:nvPr/>
        </p:nvGraphicFramePr>
        <p:xfrm>
          <a:off x="725040" y="1728000"/>
          <a:ext cx="6667200" cy="2682360"/>
        </p:xfrm>
        <a:graphic>
          <a:graphicData uri="http://schemas.openxmlformats.org/presentationml/2006/ole">
            <p:oleObj progId="Excel.Sheet.12" r:id="rId1" spid="">
              <p:embed/>
              <p:pic>
                <p:nvPicPr>
                  <p:cNvPr id="844" name="Objekt 7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725040" y="1728000"/>
                    <a:ext cx="6667200" cy="26823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845" name="PlaceHolder 1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Pro/Core Preisliste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46" name="PlaceHolder 2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/>
          </p:nvPr>
        </p:nvSpPr>
        <p:spPr>
          <a:xfrm>
            <a:off x="495720" y="1337040"/>
            <a:ext cx="1458000" cy="497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193680"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de-AT" sz="1600" strike="noStrike" u="none">
                <a:solidFill>
                  <a:schemeClr val="dk1"/>
                </a:solidFill>
                <a:effectLst/>
                <a:uFillTx/>
                <a:latin typeface="Tahoma"/>
                <a:ea typeface="Tahoma"/>
              </a:rPr>
              <a:t>Zubehör</a:t>
            </a:r>
            <a:endParaRPr b="0" lang="de-DE" sz="1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48" name="Textfeld 12"/>
          <p:cNvSpPr/>
          <p:nvPr/>
        </p:nvSpPr>
        <p:spPr>
          <a:xfrm>
            <a:off x="7282440" y="3328920"/>
            <a:ext cx="186120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 bei Veloclean Pro Standard</a:t>
            </a:r>
            <a:endParaRPr b="0" lang="de-DE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Pfeil: nach rechts 13"/>
          <p:cNvSpPr/>
          <p:nvPr/>
        </p:nvSpPr>
        <p:spPr>
          <a:xfrm>
            <a:off x="7392600" y="3377160"/>
            <a:ext cx="248760" cy="149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9880" bIns="298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850" name="Inhaltsplatzhalter 2"/>
          <p:cNvSpPr/>
          <p:nvPr/>
        </p:nvSpPr>
        <p:spPr>
          <a:xfrm>
            <a:off x="725040" y="263520"/>
            <a:ext cx="181620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2000" rIns="72000" tIns="57960" bIns="39960" anchor="t">
            <a:spAutoFit/>
          </a:bodyPr>
          <a:p>
            <a:pPr defTabSz="385920">
              <a:lnSpc>
                <a:spcPct val="80000"/>
              </a:lnSpc>
              <a:spcBef>
                <a:spcPts val="422"/>
              </a:spcBef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 Veloclean Core</a:t>
            </a:r>
            <a:endParaRPr b="0" lang="de-DE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PlaceHolder 1"/>
          <p:cNvSpPr>
            <a:spLocks noGrp="1"/>
          </p:cNvSpPr>
          <p:nvPr>
            <p:ph/>
          </p:nvPr>
        </p:nvSpPr>
        <p:spPr>
          <a:xfrm>
            <a:off x="725040" y="263520"/>
            <a:ext cx="152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Pro/Core 2025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52" name="PlaceHolder 2"/>
          <p:cNvSpPr>
            <a:spLocks noGrp="1"/>
          </p:cNvSpPr>
          <p:nvPr>
            <p:ph/>
          </p:nvPr>
        </p:nvSpPr>
        <p:spPr>
          <a:xfrm>
            <a:off x="628560" y="53244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Veloclean Pro/Core AUFTRAG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53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sp>
        <p:nvSpPr>
          <p:cNvPr id="854" name="Rechteck: abgerundete Ecken 5"/>
          <p:cNvSpPr/>
          <p:nvPr/>
        </p:nvSpPr>
        <p:spPr>
          <a:xfrm>
            <a:off x="2739600" y="962280"/>
            <a:ext cx="2445120" cy="65088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VC Pro Machine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5" name="Rechteck: abgerundete Ecken 7"/>
          <p:cNvSpPr/>
          <p:nvPr/>
        </p:nvSpPr>
        <p:spPr>
          <a:xfrm>
            <a:off x="2739600" y="2038680"/>
            <a:ext cx="2445120" cy="65088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Optionen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6" name="Rechteck: abgerundete Ecken 9"/>
          <p:cNvSpPr/>
          <p:nvPr/>
        </p:nvSpPr>
        <p:spPr>
          <a:xfrm>
            <a:off x="2739600" y="3149640"/>
            <a:ext cx="2445120" cy="65088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Mehrsprachige Aufkleber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7" name="Rechteck: abgerundete Ecken 13"/>
          <p:cNvSpPr/>
          <p:nvPr/>
        </p:nvSpPr>
        <p:spPr>
          <a:xfrm>
            <a:off x="5521680" y="184356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54-401-002 - Laufradhalter Paket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Rechteck: abgerundete Ecken 14"/>
          <p:cNvSpPr/>
          <p:nvPr/>
        </p:nvSpPr>
        <p:spPr>
          <a:xfrm>
            <a:off x="5521680" y="2102040"/>
            <a:ext cx="3409200" cy="22428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54-401-008 – Druckluftpaket 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9" name="Rechteck: abgerundete Ecken 15"/>
          <p:cNvSpPr/>
          <p:nvPr/>
        </p:nvSpPr>
        <p:spPr>
          <a:xfrm>
            <a:off x="5525280" y="2360160"/>
            <a:ext cx="34056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54-401-010 – Schmutzwasserpumpe*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0" name="Rechteck: abgerundete Ecken 16"/>
          <p:cNvSpPr/>
          <p:nvPr/>
        </p:nvSpPr>
        <p:spPr>
          <a:xfrm>
            <a:off x="5521680" y="312624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3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78-161-202 - Wash Instruction Sticker EN</a:t>
            </a:r>
            <a:endParaRPr b="0" lang="de-DE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1" name="Rechteck: abgerundete Ecken 17"/>
          <p:cNvSpPr/>
          <p:nvPr/>
        </p:nvSpPr>
        <p:spPr>
          <a:xfrm>
            <a:off x="5521680" y="338472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3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78-161-203 - Wash Instruction Sticker FR</a:t>
            </a:r>
            <a:endParaRPr b="0" lang="de-DE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2" name="Rechteck: abgerundete Ecken 18"/>
          <p:cNvSpPr/>
          <p:nvPr/>
        </p:nvSpPr>
        <p:spPr>
          <a:xfrm>
            <a:off x="5525280" y="364284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3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78-161-204 - Wash Instruction Sticker IT</a:t>
            </a:r>
            <a:endParaRPr b="0" lang="de-DE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3" name="Rechteck: abgerundete Ecken 19"/>
          <p:cNvSpPr/>
          <p:nvPr/>
        </p:nvSpPr>
        <p:spPr>
          <a:xfrm>
            <a:off x="2739600" y="4212360"/>
            <a:ext cx="2445120" cy="65088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Zubehör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4" name="Additionszeichen 20"/>
          <p:cNvSpPr/>
          <p:nvPr/>
        </p:nvSpPr>
        <p:spPr>
          <a:xfrm>
            <a:off x="3777480" y="3800880"/>
            <a:ext cx="411120" cy="411120"/>
          </a:xfrm>
          <a:prstGeom prst="mathPlus">
            <a:avLst>
              <a:gd name="adj1" fmla="val 23520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865" name="Additionszeichen 21"/>
          <p:cNvSpPr/>
          <p:nvPr/>
        </p:nvSpPr>
        <p:spPr>
          <a:xfrm>
            <a:off x="3784320" y="2706840"/>
            <a:ext cx="411120" cy="411120"/>
          </a:xfrm>
          <a:prstGeom prst="mathPlus">
            <a:avLst>
              <a:gd name="adj1" fmla="val 23520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866" name="Additionszeichen 22"/>
          <p:cNvSpPr/>
          <p:nvPr/>
        </p:nvSpPr>
        <p:spPr>
          <a:xfrm>
            <a:off x="3784320" y="1613520"/>
            <a:ext cx="411120" cy="411120"/>
          </a:xfrm>
          <a:prstGeom prst="mathPlus">
            <a:avLst>
              <a:gd name="adj1" fmla="val 23520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867" name="Geschweifte Klammer links 24"/>
          <p:cNvSpPr/>
          <p:nvPr/>
        </p:nvSpPr>
        <p:spPr>
          <a:xfrm>
            <a:off x="2324880" y="966960"/>
            <a:ext cx="414360" cy="2887560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868" name="Textfeld 25"/>
          <p:cNvSpPr/>
          <p:nvPr/>
        </p:nvSpPr>
        <p:spPr>
          <a:xfrm>
            <a:off x="212760" y="1783800"/>
            <a:ext cx="2268000" cy="119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ff0000"/>
                </a:solidFill>
                <a:effectLst/>
                <a:uFillTx/>
                <a:latin typeface="Tahoma"/>
              </a:rPr>
              <a:t>Installation durch KD-Techniker im Zuge der Inbetriebnahme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9" name="Rechteck: abgerundete Ecken 1"/>
          <p:cNvSpPr/>
          <p:nvPr/>
        </p:nvSpPr>
        <p:spPr>
          <a:xfrm>
            <a:off x="5509800" y="403596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3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54-401-005 - Reinigungsmittel Velo B 10kg</a:t>
            </a:r>
            <a:endParaRPr b="0" lang="de-DE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Rechteck: abgerundete Ecken 6"/>
          <p:cNvSpPr/>
          <p:nvPr/>
        </p:nvSpPr>
        <p:spPr>
          <a:xfrm>
            <a:off x="5509800" y="429444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1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54-401-007 - Reinigungsmittel Velo E 10kg (Öko)</a:t>
            </a:r>
            <a:endParaRPr b="0" lang="de-DE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1" name="Rechteck: abgerundete Ecken 8"/>
          <p:cNvSpPr/>
          <p:nvPr/>
        </p:nvSpPr>
        <p:spPr>
          <a:xfrm>
            <a:off x="5513400" y="455256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3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54-401-012/ 013 - Jeton für Münzzähler</a:t>
            </a:r>
            <a:endParaRPr b="0" lang="de-DE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2" name="Rechteck: abgerundete Ecken 23"/>
          <p:cNvSpPr/>
          <p:nvPr/>
        </p:nvSpPr>
        <p:spPr>
          <a:xfrm>
            <a:off x="5523120" y="4819320"/>
            <a:ext cx="3409200" cy="21132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de-AT" sz="13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54-401-003- Winter/Lagerhaube rechteckig</a:t>
            </a:r>
            <a:endParaRPr b="0" lang="de-DE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Textfeld 26"/>
          <p:cNvSpPr/>
          <p:nvPr/>
        </p:nvSpPr>
        <p:spPr>
          <a:xfrm>
            <a:off x="123840" y="4866480"/>
            <a:ext cx="454428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Tahoma"/>
              </a:rPr>
              <a:t>*bei Veloclean Pro bereits verbaut</a:t>
            </a:r>
            <a:endParaRPr b="0" lang="de-DE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4" name="Rechteck: abgerundete Ecken 10"/>
          <p:cNvSpPr/>
          <p:nvPr/>
        </p:nvSpPr>
        <p:spPr>
          <a:xfrm>
            <a:off x="5509800" y="2601000"/>
            <a:ext cx="3405600" cy="296640"/>
          </a:xfrm>
          <a:prstGeom prst="roundRect">
            <a:avLst>
              <a:gd name="adj" fmla="val 16667"/>
            </a:avLst>
          </a:prstGeom>
          <a:solidFill>
            <a:srgbClr val="99c21d"/>
          </a:solidFill>
          <a:ln>
            <a:solidFill>
              <a:srgbClr val="4355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400" strike="noStrike" u="none">
                <a:solidFill>
                  <a:schemeClr val="lt1"/>
                </a:solidFill>
                <a:effectLst/>
                <a:uFillTx/>
                <a:latin typeface="Tahoma"/>
              </a:rPr>
              <a:t>54-401-026/027 – Kettenbürste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PlaceHolder 1"/>
          <p:cNvSpPr>
            <a:spLocks noGrp="1"/>
          </p:cNvSpPr>
          <p:nvPr>
            <p:ph/>
          </p:nvPr>
        </p:nvSpPr>
        <p:spPr>
          <a:xfrm>
            <a:off x="725040" y="263520"/>
            <a:ext cx="898920" cy="2253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72000" rIns="72000" tIns="72000" bIns="54000" anchor="t">
            <a:noAutofit/>
          </a:bodyPr>
          <a:p>
            <a:pPr indent="0" defTabSz="385920">
              <a:lnSpc>
                <a:spcPct val="8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800" spc="31" strike="noStrike" u="none">
                <a:solidFill>
                  <a:schemeClr val="lt1"/>
                </a:solidFill>
                <a:effectLst/>
                <a:uFillTx/>
                <a:latin typeface="Tahoma"/>
                <a:ea typeface="Tahoma"/>
              </a:rPr>
              <a:t>Veloclean Pro</a:t>
            </a:r>
            <a:endParaRPr b="0" lang="de-DE" sz="8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76" name="PlaceHolder 2"/>
          <p:cNvSpPr>
            <a:spLocks noGrp="1"/>
          </p:cNvSpPr>
          <p:nvPr>
            <p:ph/>
          </p:nvPr>
        </p:nvSpPr>
        <p:spPr>
          <a:xfrm>
            <a:off x="628560" y="614880"/>
            <a:ext cx="7886160" cy="35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defTabSz="385920">
              <a:lnSpc>
                <a:spcPct val="90000"/>
              </a:lnSpc>
              <a:spcBef>
                <a:spcPts val="422"/>
              </a:spcBef>
              <a:buNone/>
              <a:tabLst>
                <a:tab algn="l" pos="0"/>
              </a:tabLst>
            </a:pPr>
            <a:r>
              <a:rPr b="1" lang="en-US" sz="2600" spc="31" strike="noStrike" u="none">
                <a:solidFill>
                  <a:srgbClr val="575656"/>
                </a:solidFill>
                <a:effectLst/>
                <a:uFillTx/>
                <a:latin typeface="Tahoma"/>
                <a:ea typeface="Tahoma"/>
              </a:rPr>
              <a:t>Mehrsprachige Aufkleber EN/FR/IT</a:t>
            </a:r>
            <a:endParaRPr b="0" lang="de-DE" sz="2600" strike="noStrike" u="none">
              <a:solidFill>
                <a:srgbClr val="12171a"/>
              </a:solidFill>
              <a:effectLst/>
              <a:uFillTx/>
              <a:latin typeface="Verdana"/>
            </a:endParaRPr>
          </a:p>
        </p:txBody>
      </p:sp>
      <p:sp>
        <p:nvSpPr>
          <p:cNvPr id="877" name="PlaceHolder 3"/>
          <p:cNvSpPr>
            <a:spLocks noGrp="1"/>
          </p:cNvSpPr>
          <p:nvPr>
            <p:ph/>
          </p:nvPr>
        </p:nvSpPr>
        <p:spPr>
          <a:xfrm>
            <a:off x="628560" y="4888440"/>
            <a:ext cx="7886520" cy="217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900" strike="noStrike" u="none">
              <a:solidFill>
                <a:schemeClr val="dk1"/>
              </a:solidFill>
              <a:effectLst/>
              <a:uFillTx/>
              <a:latin typeface="Tahoma"/>
              <a:ea typeface="Tahoma"/>
            </a:endParaRPr>
          </a:p>
        </p:txBody>
      </p:sp>
      <p:pic>
        <p:nvPicPr>
          <p:cNvPr id="878" name="Grafik 6" descr=""/>
          <p:cNvPicPr/>
          <p:nvPr/>
        </p:nvPicPr>
        <p:blipFill>
          <a:blip r:embed="rId1"/>
          <a:stretch/>
        </p:blipFill>
        <p:spPr>
          <a:xfrm>
            <a:off x="1427760" y="968760"/>
            <a:ext cx="1704240" cy="352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9" name="Grafik 8" descr=""/>
          <p:cNvPicPr/>
          <p:nvPr/>
        </p:nvPicPr>
        <p:blipFill>
          <a:blip r:embed="rId2"/>
          <a:stretch/>
        </p:blipFill>
        <p:spPr>
          <a:xfrm>
            <a:off x="3632760" y="933480"/>
            <a:ext cx="1689120" cy="3555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80" name="Grafik 10" descr=""/>
          <p:cNvPicPr/>
          <p:nvPr/>
        </p:nvPicPr>
        <p:blipFill>
          <a:blip r:embed="rId3"/>
          <a:stretch/>
        </p:blipFill>
        <p:spPr>
          <a:xfrm>
            <a:off x="5834520" y="1004400"/>
            <a:ext cx="1659240" cy="348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1" name="Textfeld 12"/>
          <p:cNvSpPr/>
          <p:nvPr/>
        </p:nvSpPr>
        <p:spPr>
          <a:xfrm>
            <a:off x="701280" y="4377600"/>
            <a:ext cx="266580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algn="ctr" defTabSz="914400">
              <a:lnSpc>
                <a:spcPct val="100000"/>
              </a:lnSpc>
            </a:pPr>
            <a:r>
              <a:rPr b="1" lang="de-AT" sz="18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78-161-202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algn="ctr" defTabSz="914400">
              <a:lnSpc>
                <a:spcPct val="100000"/>
              </a:lnSpc>
            </a:pPr>
            <a:r>
              <a:rPr b="0" lang="de-AT" sz="1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Wash Instruction Sticker EN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Textfeld 13"/>
          <p:cNvSpPr/>
          <p:nvPr/>
        </p:nvSpPr>
        <p:spPr>
          <a:xfrm>
            <a:off x="2926080" y="4384440"/>
            <a:ext cx="278676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algn="ctr" defTabSz="914400">
              <a:lnSpc>
                <a:spcPct val="100000"/>
              </a:lnSpc>
            </a:pPr>
            <a:r>
              <a:rPr b="1" lang="de-AT" sz="18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78-161-203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algn="ctr" defTabSz="914400">
              <a:lnSpc>
                <a:spcPct val="100000"/>
              </a:lnSpc>
            </a:pPr>
            <a:r>
              <a:rPr b="0" lang="de-AT" sz="1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Wash Instruction Sticker FR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3" name="Textfeld 14"/>
          <p:cNvSpPr/>
          <p:nvPr/>
        </p:nvSpPr>
        <p:spPr>
          <a:xfrm>
            <a:off x="5282280" y="4372920"/>
            <a:ext cx="261000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algn="ctr" defTabSz="914400">
              <a:lnSpc>
                <a:spcPct val="100000"/>
              </a:lnSpc>
            </a:pPr>
            <a:r>
              <a:rPr b="1" lang="de-AT" sz="18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78-161-204</a:t>
            </a: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algn="ctr" defTabSz="914400">
              <a:lnSpc>
                <a:spcPct val="100000"/>
              </a:lnSpc>
            </a:pPr>
            <a:r>
              <a:rPr b="0" lang="de-AT" sz="1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Wash Instruction Sticker IT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TITELSEI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 pitchFamily="0" charset="1"/>
        <a:ea typeface=""/>
        <a:cs typeface=""/>
      </a:majorFont>
      <a:minorFont>
        <a:latin typeface="Verdana" panose="020B060403050404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ORTS_Titelsei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 pitchFamily="0" charset="1"/>
        <a:ea typeface=""/>
        <a:cs typeface=""/>
      </a:majorFont>
      <a:minorFont>
        <a:latin typeface="Verdana" panose="020B060403050404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ODTECH_Titelsei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 pitchFamily="0" charset="1"/>
        <a:ea typeface=""/>
        <a:cs typeface=""/>
      </a:majorFont>
      <a:minorFont>
        <a:latin typeface="Verdana" panose="020B060403050404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INHALTSSEITE">
  <a:themeElements>
    <a:clrScheme name="WINTERSTEIGER_2022">
      <a:dk1>
        <a:srgbClr val="575656"/>
      </a:dk1>
      <a:lt1>
        <a:srgbClr val="ffffff"/>
      </a:lt1>
      <a:dk2>
        <a:srgbClr val="575656"/>
      </a:dk2>
      <a:lt2>
        <a:srgbClr val="ffffff"/>
      </a:lt2>
      <a:accent1>
        <a:srgbClr val="99c21d"/>
      </a:accent1>
      <a:accent2>
        <a:srgbClr val="575656"/>
      </a:accent2>
      <a:accent3>
        <a:srgbClr val="517b20"/>
      </a:accent3>
      <a:accent4>
        <a:srgbClr val="8a8a8a"/>
      </a:accent4>
      <a:accent5>
        <a:srgbClr val="709d28"/>
      </a:accent5>
      <a:accent6>
        <a:srgbClr val="b3b3b3"/>
      </a:accent6>
      <a:hlink>
        <a:srgbClr val="99c21d"/>
      </a:hlink>
      <a:folHlink>
        <a:srgbClr val="99c21d"/>
      </a:folHlink>
    </a:clrScheme>
    <a:fontScheme name="Benutzerdefiniert 1">
      <a:majorFont>
        <a:latin typeface="Tahoma" pitchFamily="0" charset="1"/>
        <a:ea typeface=""/>
        <a:cs typeface=""/>
      </a:majorFont>
      <a:minorFont>
        <a:latin typeface="Tahom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ABSCHLUSSSEI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 pitchFamily="0" charset="1"/>
        <a:ea typeface=""/>
        <a:cs typeface=""/>
      </a:majorFont>
      <a:minorFont>
        <a:latin typeface="Verdana" panose="020B060403050404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RENNSEITE_Ic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 pitchFamily="0" charset="1"/>
        <a:ea typeface=""/>
        <a:cs typeface=""/>
      </a:majorFont>
      <a:minorFont>
        <a:latin typeface="Verdana" panose="020B060403050404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889424964568459B4CCCC886623130" ma:contentTypeVersion="13" ma:contentTypeDescription="Ein neues Dokument erstellen." ma:contentTypeScope="" ma:versionID="4cef50e2f7a27dfbc13109f2d342fab5">
  <xsd:schema xmlns:xsd="http://www.w3.org/2001/XMLSchema" xmlns:xs="http://www.w3.org/2001/XMLSchema" xmlns:p="http://schemas.microsoft.com/office/2006/metadata/properties" xmlns:ns2="4552a04b-a8ba-4d84-bb47-e23c3644e19c" targetNamespace="http://schemas.microsoft.com/office/2006/metadata/properties" ma:root="true" ma:fieldsID="a76d58391a5cb136f2a578c54ed6920d" ns2:_="">
    <xsd:import namespace="4552a04b-a8ba-4d84-bb47-e23c3644e1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2a04b-a8ba-4d84-bb47-e23c3644e1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ierungen" ma:readOnly="false" ma:fieldId="{5cf76f15-5ced-4ddc-b409-7134ff3c332f}" ma:taxonomyMulti="true" ma:sspId="8b0db936-fb2f-4810-b5b7-c0f78799b5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52a04b-a8ba-4d84-bb47-e23c3644e1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4579C52-8370-40D0-8F3A-0DDE610DDB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52a04b-a8ba-4d84-bb47-e23c3644e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9BAA30-D96F-41C9-AD34-C212981F0E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451254-A944-4CAD-8EBD-9A1057D04A3F}">
  <ds:schemaRefs>
    <ds:schemaRef ds:uri="http://schemas.microsoft.com/office/2006/metadata/properties"/>
    <ds:schemaRef ds:uri="http://schemas.microsoft.com/office/infopath/2007/PartnerControls"/>
    <ds:schemaRef ds:uri="6edc3de0-7835-4a9d-bb7f-cd79b2be0433"/>
    <ds:schemaRef ds:uri="54dc9d67-ffa7-44e0-8b11-59afb76863b3"/>
    <ds:schemaRef ds:uri="4552a04b-a8ba-4d84-bb47-e23c3644e19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PPT_Vorlage_221018</Template>
  <TotalTime>0</TotalTime>
  <Application>LibreOffice/25.2.5.2$Linux_X86_64 LibreOffice_project/520$Build-2</Application>
  <AppVersion>15.0000</AppVersion>
  <Words>2556</Words>
  <Paragraphs>689</Paragraphs>
  <Company>Wintersteiger AG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2023-01-11T14:37:46Z</dcterms:created>
  <dc:creator>Hackl Patrick</dc:creator>
  <dc:description/>
  <dc:language>de-DE</dc:language>
  <cp:lastModifiedBy>Meier Norbert</cp:lastModifiedBy>
  <cp:lastPrinted>2023-12-04T08:11:33Z</cp:lastPrinted>
  <dcterms:modified xsi:type="dcterms:W3CDTF">2026-01-14T13:05:40Z</dcterms:modified>
  <cp:revision>15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lianceAssetId">
    <vt:lpwstr/>
  </property>
  <property fmtid="{D5CDD505-2E9C-101B-9397-08002B2CF9AE}" pid="3" name="ContentTypeId">
    <vt:lpwstr>0x01010074889424964568459B4CCCC886623130</vt:lpwstr>
  </property>
  <property fmtid="{D5CDD505-2E9C-101B-9397-08002B2CF9AE}" pid="4" name="HiddenSlides">
    <vt:i4>1</vt:i4>
  </property>
  <property fmtid="{D5CDD505-2E9C-101B-9397-08002B2CF9AE}" pid="5" name="MMClips">
    <vt:i4>1</vt:i4>
  </property>
  <property fmtid="{D5CDD505-2E9C-101B-9397-08002B2CF9AE}" pid="6" name="MediaServiceImageTags">
    <vt:lpwstr/>
  </property>
  <property fmtid="{D5CDD505-2E9C-101B-9397-08002B2CF9AE}" pid="7" name="PresentationFormat">
    <vt:lpwstr>Bildschirmpräsentation (16:9)</vt:lpwstr>
  </property>
  <property fmtid="{D5CDD505-2E9C-101B-9397-08002B2CF9AE}" pid="8" name="Slides">
    <vt:i4>63</vt:i4>
  </property>
  <property fmtid="{D5CDD505-2E9C-101B-9397-08002B2CF9AE}" pid="9" name="TriggerFlowInfo">
    <vt:lpwstr/>
  </property>
  <property fmtid="{D5CDD505-2E9C-101B-9397-08002B2CF9AE}" pid="10" name="_ExtendedDescription">
    <vt:lpwstr/>
  </property>
</Properties>
</file>